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8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E0"/>
    <a:srgbClr val="000000"/>
    <a:srgbClr val="003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51" y="1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C7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D-3244-8C33-D2C0139C05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ED-3244-8C33-D2C0139C05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ED-3244-8C33-D2C0139C0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842592"/>
        <c:axId val="138840632"/>
      </c:barChart>
      <c:catAx>
        <c:axId val="13884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2" charset="77"/>
                <a:ea typeface="+mn-ea"/>
                <a:cs typeface="+mn-cs"/>
              </a:defRPr>
            </a:pPr>
            <a:endParaRPr lang="en-US"/>
          </a:p>
        </c:txPr>
        <c:crossAx val="138840632"/>
        <c:crosses val="autoZero"/>
        <c:auto val="1"/>
        <c:lblAlgn val="ctr"/>
        <c:lblOffset val="100"/>
        <c:noMultiLvlLbl val="0"/>
      </c:catAx>
      <c:valAx>
        <c:axId val="138840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2" charset="77"/>
                <a:ea typeface="+mn-ea"/>
                <a:cs typeface="+mn-cs"/>
              </a:defRPr>
            </a:pPr>
            <a:endParaRPr lang="en-US"/>
          </a:p>
        </c:txPr>
        <c:crossAx val="13884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Sans 300" panose="02000000000000000000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C7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D-3244-8C33-D2C0139C05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ED-3244-8C33-D2C0139C05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ED-3244-8C33-D2C0139C0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838280"/>
        <c:axId val="138845336"/>
      </c:barChart>
      <c:catAx>
        <c:axId val="13883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2" charset="77"/>
                <a:ea typeface="+mn-ea"/>
                <a:cs typeface="+mn-cs"/>
              </a:defRPr>
            </a:pPr>
            <a:endParaRPr lang="en-US"/>
          </a:p>
        </c:txPr>
        <c:crossAx val="138845336"/>
        <c:crosses val="autoZero"/>
        <c:auto val="1"/>
        <c:lblAlgn val="ctr"/>
        <c:lblOffset val="100"/>
        <c:noMultiLvlLbl val="0"/>
      </c:catAx>
      <c:valAx>
        <c:axId val="138845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 pitchFamily="2" charset="77"/>
                <a:ea typeface="+mn-ea"/>
                <a:cs typeface="+mn-cs"/>
              </a:defRPr>
            </a:pPr>
            <a:endParaRPr lang="en-US"/>
          </a:p>
        </c:txPr>
        <c:crossAx val="138838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Sans 300" panose="02000000000000000000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C4D8-FA87-47BB-8421-80E851331F3E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E9D2D-99F4-47DF-8595-BC7BDDE68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4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E0A763-50C8-440D-B555-48EAC663E8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1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ndygosendi/Desktop/UC_Image_BlankCover.jp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andygosendi/Desktop/UC_Logo_Primary.png" TargetMode="Externa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ndygosendi/Desktop/UC_Image_Cover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andygosendi/Desktop/UC_Logo_Primary.png" TargetMode="Externa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andygosendi/Desktop/UC_Image_Cover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andygosendi/Desktop/UC_Logo_Primary.png" TargetMode="Externa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ginn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DE6DBAC-5442-BD4F-A31B-D766537919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5EF24AB-A981-4342-A0C3-D97B055486D2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3810000" y="2286000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2094F902-11F8-C247-8F87-61FD95A05A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719458"/>
              </p:ext>
            </p:extLst>
          </p:nvPr>
        </p:nvGraphicFramePr>
        <p:xfrm>
          <a:off x="838200" y="1803400"/>
          <a:ext cx="10596563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4">
            <a:extLst>
              <a:ext uri="{FF2B5EF4-FFF2-40B4-BE49-F238E27FC236}">
                <a16:creationId xmlns:a16="http://schemas.microsoft.com/office/drawing/2014/main" id="{0771F1C1-C1A7-014D-B54B-9459D05CF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450" y="365125"/>
            <a:ext cx="11307458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53813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49E2C-805E-3849-BC02-0CE8E6072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" y="3828142"/>
            <a:ext cx="12192001" cy="16808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32B8AE-2A72-8243-BBCD-524343523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" y="2481131"/>
            <a:ext cx="12192000" cy="1323927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3186342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690663-73B0-0143-827D-3F0C226A348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126E6EE-8414-DD4F-AC05-556DBC2A55D1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8840025" y="5029200"/>
            <a:ext cx="3200399" cy="1600200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1F3D80B-672E-4B4F-8482-D4778910F8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1200" y="2971800"/>
            <a:ext cx="8229600" cy="914400"/>
          </a:xfrm>
        </p:spPr>
        <p:txBody>
          <a:bodyPr anchor="ctr"/>
          <a:lstStyle>
            <a:lvl1pPr marL="0" indent="0" algn="ctr">
              <a:buNone/>
              <a:defRPr sz="4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Salutation!</a:t>
            </a:r>
          </a:p>
        </p:txBody>
      </p:sp>
    </p:spTree>
    <p:extLst>
      <p:ext uri="{BB962C8B-B14F-4D97-AF65-F5344CB8AC3E}">
        <p14:creationId xmlns:p14="http://schemas.microsoft.com/office/powerpoint/2010/main" val="1190183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7D89F4-6976-464D-B53B-09A841516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9788" y="365126"/>
            <a:ext cx="5134951" cy="509946"/>
          </a:xfrm>
        </p:spPr>
        <p:txBody>
          <a:bodyPr anchor="t">
            <a:noAutofit/>
          </a:bodyPr>
          <a:lstStyle>
            <a:lvl1pPr>
              <a:defRPr sz="4000" b="1" i="0" cap="none" baseline="0">
                <a:solidFill>
                  <a:srgbClr val="4E5149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083D66-4722-9E43-BCFB-1A48C616F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7769" y="1100138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5DB70B1-54E7-A341-80C1-A79ABCCFE2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7769" y="163276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1B597C9-24AB-DD42-8793-212F2FD3F2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7769" y="215598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C124EA0-A7FB-9748-B29A-7C92FB47B3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7769" y="267920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771E8D1-CFD3-3F44-A812-3589628AEC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7769" y="320242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511B118-2BBF-6A41-86B2-5E6E035CD0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7769" y="3714416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DF21EA4-011B-CE4F-8023-BA51137FA8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7769" y="4226412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8EC2DC2-8900-C64E-87D4-7CEE8C3EC5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7769" y="4727184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D8B5D92-F5DD-D647-8D2B-40AC0D9F5D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7769" y="5227956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BBF7EF7-0EDC-EC44-9A1A-DD160AF87E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7769" y="5751176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F5B5FBA-3257-AF4E-943D-2C4051EE3B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9790" y="1100138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4169385-E345-F04C-A21B-CECEB6B45B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9790" y="1632760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9FC3549-0C4A-694D-B1A2-7BB0BF242B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9789" y="2155980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189BF360-678C-A74A-9120-9C9A422993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9789" y="2688602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06E0BBB-7ED3-DA46-AC30-DBAAD2C4D3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789" y="3201727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CAA44C5-ABA4-0F47-852D-AA82C2904F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9789" y="3714416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41990EC-11B3-E841-B022-AF2528BFEC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79789" y="4225719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6F93A9A-CDC6-8A4A-83B7-C4856086D0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9789" y="4726491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34AF21D-0B9F-6548-8690-A695EAD693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79789" y="5246007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21497A3-D2F8-C842-8285-1C5D0ED1B9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79788" y="5750483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E44348C-F4A5-EC43-A387-34EABE75B4C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64979" cy="6858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5C1826CF-6B2B-E942-A466-66D25EC44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385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E65C3BE-6821-444D-B703-EA61D6B13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365125"/>
            <a:ext cx="10918272" cy="1325563"/>
          </a:xfrm>
        </p:spPr>
        <p:txBody>
          <a:bodyPr>
            <a:normAutofit/>
          </a:bodyPr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1E18333-94E7-DE43-A909-F6D3178FB2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624" y="1825625"/>
            <a:ext cx="109182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8A9E4B-6DBA-9B44-A770-59B67DA70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53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74D36757-B129-2846-B13D-D485347B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365125"/>
            <a:ext cx="5444455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D81A28F0-F5A7-7544-923C-EF252987EE2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127021" y="0"/>
            <a:ext cx="6064979" cy="6858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5A2542D-BC92-6747-A7D2-735BD54EF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08EC96-18B5-9A4D-BB0E-AA4BC4FCEB52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419450" y="1825625"/>
            <a:ext cx="5452844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3823655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42829D-8C81-0B41-B993-7D00877AF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62F650A-63E4-DB44-9680-955587AD2E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880076" cy="2474752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625BAF6F-5339-8C47-A88A-7E1481DE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2627152"/>
            <a:ext cx="11358693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D1866C22-DC29-C04E-8626-C028DAE176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624" y="4054096"/>
            <a:ext cx="11351004" cy="1817843"/>
          </a:xfr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0685EF4-8187-9D4B-9923-A729331F24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3963" y="0"/>
            <a:ext cx="6068037" cy="2478024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3B454A8-53CD-F744-A621-0D9E02CB70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80075" y="0"/>
            <a:ext cx="4243888" cy="2474752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982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FB0CF18-6560-A04A-827A-31DEE41C40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1999" cy="4542184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0C6D7C-1EFC-C147-A57C-519E00CD5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1" y="4714612"/>
            <a:ext cx="10058400" cy="783391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81B0DF-CC40-494A-831B-5D3303DF1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88" y="5598280"/>
            <a:ext cx="10066083" cy="710241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1EC9DC-D1C6-334F-B855-2F766F0C1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18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1BA04D-D32C-9E4B-A6AA-4E04E15F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365125"/>
            <a:ext cx="11307458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603C6-76DB-A24D-8539-A5CDD5409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2E3549-D0E9-3140-9F2E-F27CDAFCAD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624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9CBB1B-906D-0145-A72F-8A5775DE67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2708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5484A7-6AD6-A54A-A07A-F2A6D2ED8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7244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BBFCD0-2B62-1745-BAB9-21EE481FFE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22036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C1BB7C3-AFE3-8D46-9032-078EA7D0640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422708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BC3E4EA-AB0C-094A-88F9-92D3854EC31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67244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9C3264C-5A87-3048-90FD-5123E5B4807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322036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260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5BEC6FA2-B2D0-BC43-8C3B-DB20AC3F32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880076" cy="685800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301B0A4-7647-7847-943C-378710FD41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7021" y="0"/>
            <a:ext cx="6064979" cy="2466975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C240DE31-552B-4140-8713-40F404DE6C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80076" y="0"/>
            <a:ext cx="4243888" cy="2466974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1BD314-EE2A-9049-BE13-05963D515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0076" y="2483140"/>
            <a:ext cx="4243888" cy="437486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49739FDC-E9ED-6144-96E1-852EBD93EC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4905" y="2483140"/>
            <a:ext cx="6067095" cy="437486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7C38FDA-E399-9144-9B9F-4DD990363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F6DFF0-4AFB-2C44-B5FF-BBCA13B756A6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BE49E2C-805E-3849-BC02-0CE8E6072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2276427"/>
            <a:ext cx="9601200" cy="23096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32B8AE-2A72-8243-BBCD-524343523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9601199" cy="181922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DEA5E7F5-6794-674E-8291-06E111C571D7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8840025" y="5029200"/>
            <a:ext cx="320039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55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2094F902-11F8-C247-8F87-61FD95A05A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490632"/>
              </p:ext>
            </p:extLst>
          </p:nvPr>
        </p:nvGraphicFramePr>
        <p:xfrm>
          <a:off x="838200" y="1803400"/>
          <a:ext cx="10596563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4">
            <a:extLst>
              <a:ext uri="{FF2B5EF4-FFF2-40B4-BE49-F238E27FC236}">
                <a16:creationId xmlns:a16="http://schemas.microsoft.com/office/drawing/2014/main" id="{0771F1C1-C1A7-014D-B54B-9459D05CF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450" y="365125"/>
            <a:ext cx="11307458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2085257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49E2C-805E-3849-BC02-0CE8E6072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" y="3828142"/>
            <a:ext cx="12192001" cy="16808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32B8AE-2A72-8243-BBCD-524343523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" y="2481131"/>
            <a:ext cx="12192000" cy="1323927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119870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49E2C-805E-3849-BC02-0CE8E60726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" y="3828142"/>
            <a:ext cx="12192001" cy="16808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32B8AE-2A72-8243-BBCD-524343523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" y="2481131"/>
            <a:ext cx="12192000" cy="1323927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2690689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4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7D89F4-6976-464D-B53B-09A8415161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9788" y="365126"/>
            <a:ext cx="5134951" cy="509946"/>
          </a:xfrm>
        </p:spPr>
        <p:txBody>
          <a:bodyPr anchor="t">
            <a:noAutofit/>
          </a:bodyPr>
          <a:lstStyle>
            <a:lvl1pPr>
              <a:defRPr sz="4000" b="1" i="0" cap="none" baseline="0">
                <a:solidFill>
                  <a:srgbClr val="4E5149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083D66-4722-9E43-BCFB-1A48C616FB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7769" y="1100138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5DB70B1-54E7-A341-80C1-A79ABCCFE2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7769" y="163276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1B597C9-24AB-DD42-8793-212F2FD3F2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7769" y="215598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C124EA0-A7FB-9748-B29A-7C92FB47B3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7769" y="267920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771E8D1-CFD3-3F44-A812-3589628AEC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7769" y="3202420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511B118-2BBF-6A41-86B2-5E6E035CD0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7769" y="3714416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DF21EA4-011B-CE4F-8023-BA51137FA8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7769" y="4226412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8EC2DC2-8900-C64E-87D4-7CEE8C3EC5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7769" y="4727184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D8B5D92-F5DD-D647-8D2B-40AC0D9F5D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7769" y="5227956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BBF7EF7-0EDC-EC44-9A1A-DD160AF87E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7769" y="5751176"/>
            <a:ext cx="4508456" cy="349250"/>
          </a:xfrm>
        </p:spPr>
        <p:txBody>
          <a:bodyPr/>
          <a:lstStyle>
            <a:lvl1pPr marL="0" indent="0">
              <a:buNone/>
              <a:defRPr sz="2100" b="0" i="0" baseline="0">
                <a:solidFill>
                  <a:srgbClr val="003C7C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Agenda Item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F5B5FBA-3257-AF4E-943D-2C4051EE3B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9790" y="1100138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4169385-E345-F04C-A21B-CECEB6B45B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9790" y="1632760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9FC3549-0C4A-694D-B1A2-7BB0BF242B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9789" y="2155980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189BF360-678C-A74A-9120-9C9A422993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9789" y="2688602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06E0BBB-7ED3-DA46-AC30-DBAAD2C4D3D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789" y="3201727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CAA44C5-ABA4-0F47-852D-AA82C2904FA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9789" y="3714416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41990EC-11B3-E841-B022-AF2528BFEC2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79789" y="4225719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D6F93A9A-CDC6-8A4A-83B7-C4856086D06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79789" y="4726491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34AF21D-0B9F-6548-8690-A695EAD693B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79789" y="5246007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21497A3-D2F8-C842-8285-1C5D0ED1B9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79788" y="5750483"/>
            <a:ext cx="636903" cy="349943"/>
          </a:xfrm>
        </p:spPr>
        <p:txBody>
          <a:bodyPr/>
          <a:lstStyle>
            <a:lvl1pPr marL="0" indent="0" algn="r">
              <a:buNone/>
              <a:defRPr sz="2100" b="0" i="0">
                <a:solidFill>
                  <a:srgbClr val="5991C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CE44348C-F4A5-EC43-A387-34EABE75B4C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64979" cy="6858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5C1826CF-6B2B-E942-A466-66D25EC44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7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E65C3BE-6821-444D-B703-EA61D6B13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624" y="365125"/>
            <a:ext cx="10918272" cy="1325563"/>
          </a:xfrm>
        </p:spPr>
        <p:txBody>
          <a:bodyPr>
            <a:normAutofit/>
          </a:bodyPr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1E18333-94E7-DE43-A909-F6D3178FB2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624" y="1825625"/>
            <a:ext cx="109182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38A9E4B-6DBA-9B44-A770-59B67DA70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4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74D36757-B129-2846-B13D-D485347B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365125"/>
            <a:ext cx="5444455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D81A28F0-F5A7-7544-923C-EF252987EE2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127021" y="0"/>
            <a:ext cx="6064979" cy="68580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5A2542D-BC92-6747-A7D2-735BD54EF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08EC96-18B5-9A4D-BB0E-AA4BC4FCEB52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419450" y="1825625"/>
            <a:ext cx="5452844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text </a:t>
            </a:r>
          </a:p>
        </p:txBody>
      </p:sp>
    </p:spTree>
    <p:extLst>
      <p:ext uri="{BB962C8B-B14F-4D97-AF65-F5344CB8AC3E}">
        <p14:creationId xmlns:p14="http://schemas.microsoft.com/office/powerpoint/2010/main" val="188339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42829D-8C81-0B41-B993-7D00877AF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762F650A-63E4-DB44-9680-955587AD2E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880076" cy="2474752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625BAF6F-5339-8C47-A88A-7E1481DE8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2627152"/>
            <a:ext cx="11358693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D1866C22-DC29-C04E-8626-C028DAE176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624" y="4054096"/>
            <a:ext cx="11351004" cy="1817843"/>
          </a:xfr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0685EF4-8187-9D4B-9923-A729331F24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3963" y="0"/>
            <a:ext cx="6068037" cy="2478024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3B454A8-53CD-F744-A621-0D9E02CB70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80075" y="0"/>
            <a:ext cx="4243888" cy="2474752"/>
          </a:xfrm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1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FB0CF18-6560-A04A-827A-31DEE41C40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1999" cy="4542184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0C6D7C-1EFC-C147-A57C-519E00CD5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1" y="4714612"/>
            <a:ext cx="10058400" cy="783391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81B0DF-CC40-494A-831B-5D3303DF1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88" y="5598280"/>
            <a:ext cx="10066083" cy="710241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1EC9DC-D1C6-334F-B855-2F766F0C1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70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1BA04D-D32C-9E4B-A6AA-4E04E15F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365125"/>
            <a:ext cx="11307458" cy="1325563"/>
          </a:xfrm>
        </p:spPr>
        <p:txBody>
          <a:bodyPr/>
          <a:lstStyle>
            <a:lvl1pPr>
              <a:defRPr sz="4000" b="1" i="0"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7603C6-76DB-A24D-8539-A5CDD5409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2E3549-D0E9-3140-9F2E-F27CDAFCAD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624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9CBB1B-906D-0145-A72F-8A5775DE67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2708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A5484A7-6AD6-A54A-A07A-F2A6D2ED8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7244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BBFCD0-2B62-1745-BAB9-21EE481FFE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22036" y="1828800"/>
            <a:ext cx="2407640" cy="283547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C1BB7C3-AFE3-8D46-9032-078EA7D0640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422708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BC3E4EA-AB0C-094A-88F9-92D3854EC31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67244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9C3264C-5A87-3048-90FD-5123E5B4807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9322036" y="4756903"/>
            <a:ext cx="2404872" cy="595618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75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5BEC6FA2-B2D0-BC43-8C3B-DB20AC3F32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880076" cy="685800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A301B0A4-7647-7847-943C-378710FD41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27021" y="0"/>
            <a:ext cx="6064979" cy="2466975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C240DE31-552B-4140-8713-40F404DE6C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80076" y="0"/>
            <a:ext cx="4243888" cy="2466974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871BD314-EE2A-9049-BE13-05963D515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0076" y="2483140"/>
            <a:ext cx="4243888" cy="437486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49739FDC-E9ED-6144-96E1-852EBD93EC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4905" y="2483140"/>
            <a:ext cx="6067095" cy="437486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7C38FDA-E399-9144-9B9F-4DD990363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1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7462E8-80CB-DA45-AB54-795F3D7C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1A4DA-9C55-CB4C-8709-290AF126E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E173A8E-4183-1F4F-B614-D28B5D578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0887" y="6520069"/>
            <a:ext cx="1371600" cy="22860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latin typeface="Century Gothic" panose="020B0502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5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4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3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3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3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www.unioncountync.gov/home/showpublisheddocument/1830/638309698213730000" TargetMode="Externa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3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www.unioncountync.gov/home/showpublisheddocument/1830/638309698213730000" TargetMode="Externa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www.unioncountync.gov/2021reval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3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6330E8-3E04-0F48-9323-D512234FC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64" y="3251164"/>
            <a:ext cx="9144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Answer these questions to see if you may be eligible for property tax relief.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E3291-D0C0-9B48-8EE9-0D918428D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52" y="884829"/>
            <a:ext cx="10685722" cy="2387600"/>
          </a:xfrm>
        </p:spPr>
        <p:txBody>
          <a:bodyPr anchor="b">
            <a:normAutofit/>
          </a:bodyPr>
          <a:lstStyle/>
          <a:p>
            <a:r>
              <a:rPr lang="en-US" sz="6500" dirty="0"/>
              <a:t>2025 Property Tax Relief </a:t>
            </a:r>
          </a:p>
        </p:txBody>
      </p:sp>
    </p:spTree>
    <p:extLst>
      <p:ext uri="{BB962C8B-B14F-4D97-AF65-F5344CB8AC3E}">
        <p14:creationId xmlns:p14="http://schemas.microsoft.com/office/powerpoint/2010/main" val="1515932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1481328"/>
            <a:ext cx="10919813" cy="988332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/>
              <a:t>Are you over the age of 65 or permanently disabled?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862072"/>
            <a:ext cx="5422390" cy="3633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hlinkClick r:id="rId2" action="ppaction://hlinksldjump"/>
              </a:rPr>
              <a:t>Yes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862072"/>
            <a:ext cx="5422392" cy="3633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hlinkClick r:id="rId3" action="ppaction://hlinksldjump"/>
              </a:rPr>
              <a:t>No</a:t>
            </a:r>
            <a:endParaRPr lang="en-US" sz="5400" dirty="0"/>
          </a:p>
        </p:txBody>
      </p:sp>
      <p:sp>
        <p:nvSpPr>
          <p:cNvPr id="5" name="Arrow: Curved Left 4">
            <a:hlinkClick r:id="rId4" action="ppaction://hlinksldjump"/>
            <a:extLst>
              <a:ext uri="{FF2B5EF4-FFF2-40B4-BE49-F238E27FC236}">
                <a16:creationId xmlns:a16="http://schemas.microsoft.com/office/drawing/2014/main" id="{F66393DF-A621-779D-F230-579DAE8FFB6D}"/>
              </a:ext>
            </a:extLst>
          </p:cNvPr>
          <p:cNvSpPr/>
          <p:nvPr/>
        </p:nvSpPr>
        <p:spPr>
          <a:xfrm>
            <a:off x="10900459" y="5480594"/>
            <a:ext cx="580322" cy="760912"/>
          </a:xfrm>
          <a:prstGeom prst="curvedLeftArrow">
            <a:avLst/>
          </a:prstGeom>
          <a:solidFill>
            <a:srgbClr val="003C7C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08264F-2D0D-180D-EF8F-DEA8307DF5BA}"/>
              </a:ext>
            </a:extLst>
          </p:cNvPr>
          <p:cNvSpPr txBox="1"/>
          <p:nvPr/>
        </p:nvSpPr>
        <p:spPr>
          <a:xfrm>
            <a:off x="10113434" y="5628878"/>
            <a:ext cx="120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3C7C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Restart  </a:t>
            </a:r>
            <a:endParaRPr lang="en-US" i="1" dirty="0">
              <a:solidFill>
                <a:srgbClr val="003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9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1481328"/>
            <a:ext cx="10827037" cy="988332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/>
              <a:t>Are you a north Carolina resident?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450592"/>
            <a:ext cx="5422390" cy="3633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hlinkClick r:id="rId2" action="ppaction://hlinksldjump"/>
              </a:rPr>
              <a:t>Yes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450592"/>
            <a:ext cx="5422392" cy="3633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hlinkClick r:id="rId3" action="ppaction://hlinksldjump"/>
              </a:rPr>
              <a:t>No</a:t>
            </a:r>
            <a:endParaRPr lang="en-US" sz="5400" dirty="0"/>
          </a:p>
        </p:txBody>
      </p:sp>
      <p:sp>
        <p:nvSpPr>
          <p:cNvPr id="7" name="Arrow: Curved Left 6">
            <a:hlinkClick r:id="rId4" action="ppaction://hlinksldjump"/>
            <a:extLst>
              <a:ext uri="{FF2B5EF4-FFF2-40B4-BE49-F238E27FC236}">
                <a16:creationId xmlns:a16="http://schemas.microsoft.com/office/drawing/2014/main" id="{57FA8B9D-F7B9-B742-B789-380511C7810C}"/>
              </a:ext>
            </a:extLst>
          </p:cNvPr>
          <p:cNvSpPr/>
          <p:nvPr/>
        </p:nvSpPr>
        <p:spPr>
          <a:xfrm>
            <a:off x="10900459" y="5480594"/>
            <a:ext cx="580322" cy="760912"/>
          </a:xfrm>
          <a:prstGeom prst="curvedLeftArrow">
            <a:avLst/>
          </a:prstGeom>
          <a:solidFill>
            <a:srgbClr val="003C7C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0A92DF-9BAA-8311-82FD-F2E3CA30ACE2}"/>
              </a:ext>
            </a:extLst>
          </p:cNvPr>
          <p:cNvSpPr txBox="1"/>
          <p:nvPr/>
        </p:nvSpPr>
        <p:spPr>
          <a:xfrm>
            <a:off x="10113434" y="5628878"/>
            <a:ext cx="120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3C7C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Restart  </a:t>
            </a:r>
            <a:endParaRPr lang="en-US" i="1" dirty="0">
              <a:solidFill>
                <a:srgbClr val="003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51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1481328"/>
            <a:ext cx="10753558" cy="988332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/>
              <a:t>Was your income for the preceding year $37,900 or less?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862072"/>
            <a:ext cx="5422390" cy="3633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hlinkClick r:id="rId2" action="ppaction://hlinksldjump"/>
              </a:rPr>
              <a:t>Yes</a:t>
            </a: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862072"/>
            <a:ext cx="5422392" cy="3633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hlinkClick r:id="rId3" action="ppaction://hlinksldjump"/>
              </a:rPr>
              <a:t>No</a:t>
            </a:r>
            <a:endParaRPr lang="en-US" sz="5400" dirty="0"/>
          </a:p>
        </p:txBody>
      </p:sp>
      <p:sp>
        <p:nvSpPr>
          <p:cNvPr id="7" name="Arrow: Curved Left 6">
            <a:hlinkClick r:id="rId4" action="ppaction://hlinksldjump"/>
            <a:extLst>
              <a:ext uri="{FF2B5EF4-FFF2-40B4-BE49-F238E27FC236}">
                <a16:creationId xmlns:a16="http://schemas.microsoft.com/office/drawing/2014/main" id="{01B05255-A284-B3E9-EACD-06E158C094FE}"/>
              </a:ext>
            </a:extLst>
          </p:cNvPr>
          <p:cNvSpPr/>
          <p:nvPr/>
        </p:nvSpPr>
        <p:spPr>
          <a:xfrm>
            <a:off x="10900459" y="5480594"/>
            <a:ext cx="580322" cy="760912"/>
          </a:xfrm>
          <a:prstGeom prst="curvedLeftArrow">
            <a:avLst/>
          </a:prstGeom>
          <a:solidFill>
            <a:srgbClr val="003C7C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B93707-E948-AAF3-4283-703DE4245F41}"/>
              </a:ext>
            </a:extLst>
          </p:cNvPr>
          <p:cNvSpPr txBox="1"/>
          <p:nvPr/>
        </p:nvSpPr>
        <p:spPr>
          <a:xfrm>
            <a:off x="10113434" y="5628878"/>
            <a:ext cx="120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3C7C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Restart  </a:t>
            </a:r>
            <a:endParaRPr lang="en-US" i="1" dirty="0">
              <a:solidFill>
                <a:srgbClr val="003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16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1728216"/>
            <a:ext cx="10691213" cy="988332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You may qualify for an exemption.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855714"/>
            <a:ext cx="11125032" cy="36330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00A3E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 should complete these applications</a:t>
            </a:r>
            <a:r>
              <a:rPr lang="en-US" sz="5400" dirty="0">
                <a:solidFill>
                  <a:srgbClr val="00A3E0"/>
                </a:solidFill>
              </a:rPr>
              <a:t>.</a:t>
            </a:r>
          </a:p>
        </p:txBody>
      </p:sp>
      <p:sp>
        <p:nvSpPr>
          <p:cNvPr id="4" name="Arrow: Curved Left 3">
            <a:hlinkClick r:id="rId3" action="ppaction://hlinksldjump"/>
            <a:extLst>
              <a:ext uri="{FF2B5EF4-FFF2-40B4-BE49-F238E27FC236}">
                <a16:creationId xmlns:a16="http://schemas.microsoft.com/office/drawing/2014/main" id="{8ABEF407-8CE7-D671-F1DA-84E34B0581A7}"/>
              </a:ext>
            </a:extLst>
          </p:cNvPr>
          <p:cNvSpPr/>
          <p:nvPr/>
        </p:nvSpPr>
        <p:spPr>
          <a:xfrm>
            <a:off x="10900459" y="5480594"/>
            <a:ext cx="580322" cy="760912"/>
          </a:xfrm>
          <a:prstGeom prst="curvedLeftArrow">
            <a:avLst/>
          </a:prstGeom>
          <a:solidFill>
            <a:srgbClr val="003C7C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9D6C08-62B5-664E-5A6E-CE316D127DFB}"/>
              </a:ext>
            </a:extLst>
          </p:cNvPr>
          <p:cNvSpPr txBox="1"/>
          <p:nvPr/>
        </p:nvSpPr>
        <p:spPr>
          <a:xfrm>
            <a:off x="10113434" y="5628878"/>
            <a:ext cx="120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3C7C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Restart  </a:t>
            </a:r>
            <a:endParaRPr lang="en-US" i="1" dirty="0">
              <a:solidFill>
                <a:srgbClr val="003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53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19" y="1481328"/>
            <a:ext cx="10961376" cy="988332"/>
          </a:xfrm>
        </p:spPr>
        <p:txBody>
          <a:bodyPr>
            <a:noAutofit/>
          </a:bodyPr>
          <a:lstStyle/>
          <a:p>
            <a:pPr algn="ctr"/>
            <a:br>
              <a:rPr lang="en-US" sz="4000" b="1" dirty="0"/>
            </a:br>
            <a:r>
              <a:rPr lang="en-US" sz="5000" b="1" dirty="0"/>
              <a:t>Was your income for the preceding year $56,850 or less?</a:t>
            </a:r>
            <a:br>
              <a:rPr lang="en-US" sz="5000" b="1" dirty="0"/>
            </a:b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206" y="2862072"/>
            <a:ext cx="5422390" cy="3633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00A3E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Yes</a:t>
            </a:r>
            <a:endParaRPr lang="en-US" sz="5400" dirty="0">
              <a:solidFill>
                <a:srgbClr val="00A3E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6430" y="2862072"/>
            <a:ext cx="5422392" cy="3633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00A3E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</a:t>
            </a:r>
            <a:endParaRPr lang="en-US" sz="5400" dirty="0">
              <a:solidFill>
                <a:srgbClr val="00A3E0"/>
              </a:solidFill>
            </a:endParaRPr>
          </a:p>
        </p:txBody>
      </p:sp>
      <p:sp>
        <p:nvSpPr>
          <p:cNvPr id="7" name="Arrow: Curved Left 6">
            <a:hlinkClick r:id="rId4" action="ppaction://hlinksldjump"/>
            <a:extLst>
              <a:ext uri="{FF2B5EF4-FFF2-40B4-BE49-F238E27FC236}">
                <a16:creationId xmlns:a16="http://schemas.microsoft.com/office/drawing/2014/main" id="{3A004B59-4492-7A22-D3CD-3F217FCC6CD2}"/>
              </a:ext>
            </a:extLst>
          </p:cNvPr>
          <p:cNvSpPr/>
          <p:nvPr/>
        </p:nvSpPr>
        <p:spPr>
          <a:xfrm>
            <a:off x="10900459" y="5480594"/>
            <a:ext cx="580322" cy="760912"/>
          </a:xfrm>
          <a:prstGeom prst="curvedLeftArrow">
            <a:avLst/>
          </a:prstGeom>
          <a:solidFill>
            <a:srgbClr val="003C7C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070C8-4788-F1BC-94C1-B4063BEA67E9}"/>
              </a:ext>
            </a:extLst>
          </p:cNvPr>
          <p:cNvSpPr txBox="1"/>
          <p:nvPr/>
        </p:nvSpPr>
        <p:spPr>
          <a:xfrm>
            <a:off x="10113434" y="5628878"/>
            <a:ext cx="120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3C7C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Restart  </a:t>
            </a:r>
            <a:endParaRPr lang="en-US" i="1" dirty="0">
              <a:solidFill>
                <a:srgbClr val="003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81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1110114"/>
            <a:ext cx="11112044" cy="98833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Was your income for the preceding year $56,850 or less?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96" y="2365163"/>
            <a:ext cx="11153607" cy="3633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You may qualify for a property </a:t>
            </a:r>
            <a:br>
              <a:rPr lang="en-US" sz="4000" dirty="0"/>
            </a:br>
            <a:r>
              <a:rPr lang="en-US" sz="4000" dirty="0"/>
              <a:t>tax deferment. </a:t>
            </a:r>
          </a:p>
          <a:p>
            <a:pPr marL="0" indent="0" algn="ctr">
              <a:buNone/>
            </a:pPr>
            <a:br>
              <a:rPr lang="en-US" sz="2000" dirty="0"/>
            </a:br>
            <a:r>
              <a:rPr lang="en-US" sz="4000" dirty="0">
                <a:solidFill>
                  <a:srgbClr val="00A3E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 should complete this application</a:t>
            </a:r>
            <a:r>
              <a:rPr lang="en-US" sz="4000" dirty="0">
                <a:solidFill>
                  <a:srgbClr val="00A3E0"/>
                </a:solidFill>
              </a:rPr>
              <a:t>.</a:t>
            </a:r>
          </a:p>
        </p:txBody>
      </p:sp>
      <p:sp>
        <p:nvSpPr>
          <p:cNvPr id="4" name="Arrow: Curved Left 3">
            <a:hlinkClick r:id="rId3" action="ppaction://hlinksldjump"/>
            <a:extLst>
              <a:ext uri="{FF2B5EF4-FFF2-40B4-BE49-F238E27FC236}">
                <a16:creationId xmlns:a16="http://schemas.microsoft.com/office/drawing/2014/main" id="{06EF0117-7ED5-E35B-C0FC-9C0F27584590}"/>
              </a:ext>
            </a:extLst>
          </p:cNvPr>
          <p:cNvSpPr/>
          <p:nvPr/>
        </p:nvSpPr>
        <p:spPr>
          <a:xfrm>
            <a:off x="10900459" y="5480594"/>
            <a:ext cx="580322" cy="760912"/>
          </a:xfrm>
          <a:prstGeom prst="curvedLeftArrow">
            <a:avLst/>
          </a:prstGeom>
          <a:solidFill>
            <a:srgbClr val="003C7C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ABBA8-AF15-4931-8CA8-34CC4A8CF908}"/>
              </a:ext>
            </a:extLst>
          </p:cNvPr>
          <p:cNvSpPr txBox="1"/>
          <p:nvPr/>
        </p:nvSpPr>
        <p:spPr>
          <a:xfrm>
            <a:off x="10113434" y="5628878"/>
            <a:ext cx="120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3C7C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Restart  </a:t>
            </a:r>
            <a:endParaRPr lang="en-US" i="1" dirty="0">
              <a:solidFill>
                <a:srgbClr val="003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55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859536"/>
            <a:ext cx="10852272" cy="988332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YOUR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869" y="1995831"/>
            <a:ext cx="11153607" cy="3633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0000"/>
                </a:solidFill>
              </a:rPr>
              <a:t>It does not appear that you qualify for a property tax exemption.</a:t>
            </a:r>
          </a:p>
          <a:p>
            <a:pPr marL="0" indent="0" algn="ctr">
              <a:buNone/>
            </a:pPr>
            <a:br>
              <a:rPr lang="en-US" sz="2000" dirty="0"/>
            </a:br>
            <a:r>
              <a:rPr lang="en-US" sz="4000" dirty="0">
                <a:solidFill>
                  <a:srgbClr val="00A3E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learn more about the revaluation process in Union County</a:t>
            </a:r>
            <a:r>
              <a:rPr lang="en-US" sz="4000" dirty="0">
                <a:solidFill>
                  <a:srgbClr val="00A3E0"/>
                </a:solidFill>
              </a:rPr>
              <a:t>.</a:t>
            </a:r>
          </a:p>
        </p:txBody>
      </p:sp>
      <p:sp>
        <p:nvSpPr>
          <p:cNvPr id="4" name="Arrow: Curved Left 3">
            <a:hlinkClick r:id="rId3" action="ppaction://hlinksldjump"/>
            <a:extLst>
              <a:ext uri="{FF2B5EF4-FFF2-40B4-BE49-F238E27FC236}">
                <a16:creationId xmlns:a16="http://schemas.microsoft.com/office/drawing/2014/main" id="{2024D343-62E8-E689-EADA-AF14CDBFB75A}"/>
              </a:ext>
            </a:extLst>
          </p:cNvPr>
          <p:cNvSpPr/>
          <p:nvPr/>
        </p:nvSpPr>
        <p:spPr>
          <a:xfrm>
            <a:off x="10900459" y="5480594"/>
            <a:ext cx="580322" cy="760912"/>
          </a:xfrm>
          <a:prstGeom prst="curvedLeftArrow">
            <a:avLst/>
          </a:prstGeom>
          <a:solidFill>
            <a:srgbClr val="003C7C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3616B-24BC-ECAC-150A-B1E05A345A4E}"/>
              </a:ext>
            </a:extLst>
          </p:cNvPr>
          <p:cNvSpPr txBox="1"/>
          <p:nvPr/>
        </p:nvSpPr>
        <p:spPr>
          <a:xfrm>
            <a:off x="10113434" y="5628878"/>
            <a:ext cx="120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3C7C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Restart  </a:t>
            </a:r>
            <a:endParaRPr lang="en-US" i="1" dirty="0">
              <a:solidFill>
                <a:srgbClr val="003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7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Curved Left 12">
            <a:hlinkClick r:id="rId2" action="ppaction://hlinksldjump"/>
            <a:extLst>
              <a:ext uri="{FF2B5EF4-FFF2-40B4-BE49-F238E27FC236}">
                <a16:creationId xmlns:a16="http://schemas.microsoft.com/office/drawing/2014/main" id="{37D1E57D-305A-6A3E-DF68-4DA25A4C0CA8}"/>
              </a:ext>
            </a:extLst>
          </p:cNvPr>
          <p:cNvSpPr/>
          <p:nvPr/>
        </p:nvSpPr>
        <p:spPr>
          <a:xfrm>
            <a:off x="10900459" y="5480594"/>
            <a:ext cx="580322" cy="760912"/>
          </a:xfrm>
          <a:prstGeom prst="curvedLeftArrow">
            <a:avLst/>
          </a:prstGeom>
          <a:solidFill>
            <a:srgbClr val="003C7C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1482967"/>
            <a:ext cx="11029616" cy="988332"/>
          </a:xfrm>
        </p:spPr>
        <p:txBody>
          <a:bodyPr>
            <a:noAutofit/>
          </a:bodyPr>
          <a:lstStyle/>
          <a:p>
            <a:pPr algn="ctr"/>
            <a:br>
              <a:rPr lang="en-US" sz="5000" b="1" dirty="0"/>
            </a:br>
            <a:r>
              <a:rPr lang="en-US" sz="5000" b="1" dirty="0"/>
              <a:t>Is your land used for agriculture, horticultural or forestry commodity?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19" y="2313432"/>
            <a:ext cx="5422390" cy="3633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>
              <a:solidFill>
                <a:srgbClr val="954F72"/>
              </a:solidFill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rgbClr val="00A3E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Yes</a:t>
            </a:r>
            <a:endParaRPr lang="en-US" sz="5400" dirty="0">
              <a:solidFill>
                <a:srgbClr val="00A3E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443" y="2313432"/>
            <a:ext cx="5422392" cy="3633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>
              <a:solidFill>
                <a:srgbClr val="00A3E0"/>
              </a:solidFill>
              <a:hlinkClick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rgbClr val="00A3E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</a:t>
            </a:r>
            <a:endParaRPr lang="en-US" sz="5400" dirty="0">
              <a:solidFill>
                <a:srgbClr val="00A3E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13434" y="5628878"/>
            <a:ext cx="120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3C7C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Restart  </a:t>
            </a:r>
            <a:endParaRPr lang="en-US" i="1" dirty="0">
              <a:solidFill>
                <a:srgbClr val="003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6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19" y="1481328"/>
            <a:ext cx="10514567" cy="988332"/>
          </a:xfrm>
        </p:spPr>
        <p:txBody>
          <a:bodyPr>
            <a:noAutofit/>
          </a:bodyPr>
          <a:lstStyle/>
          <a:p>
            <a:pPr algn="ctr"/>
            <a:br>
              <a:rPr lang="en-US" sz="4500" b="1" dirty="0"/>
            </a:br>
            <a:r>
              <a:rPr lang="en-US" sz="4500" b="1" dirty="0"/>
              <a:t>Have you owned the property for four full years, or do you live on the property, and are you a natural person?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19" y="2760859"/>
            <a:ext cx="5422390" cy="3633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>
              <a:solidFill>
                <a:srgbClr val="954F72"/>
              </a:solidFill>
              <a:hlinkClick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rgbClr val="00A3E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Yes</a:t>
            </a:r>
            <a:endParaRPr lang="en-US" sz="5400" dirty="0">
              <a:solidFill>
                <a:srgbClr val="00A3E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443" y="2761488"/>
            <a:ext cx="5422392" cy="3633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>
              <a:solidFill>
                <a:srgbClr val="954F72"/>
              </a:solidFill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rgbClr val="00A3E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</a:t>
            </a:r>
            <a:endParaRPr lang="en-US" sz="5400" dirty="0">
              <a:solidFill>
                <a:srgbClr val="00A3E0"/>
              </a:solidFill>
            </a:endParaRPr>
          </a:p>
        </p:txBody>
      </p:sp>
      <p:sp>
        <p:nvSpPr>
          <p:cNvPr id="9" name="Arrow: Curved Left 8">
            <a:hlinkClick r:id="rId4" action="ppaction://hlinksldjump"/>
            <a:extLst>
              <a:ext uri="{FF2B5EF4-FFF2-40B4-BE49-F238E27FC236}">
                <a16:creationId xmlns:a16="http://schemas.microsoft.com/office/drawing/2014/main" id="{30D6371A-D214-EFAA-49AA-6E3A07479967}"/>
              </a:ext>
            </a:extLst>
          </p:cNvPr>
          <p:cNvSpPr/>
          <p:nvPr/>
        </p:nvSpPr>
        <p:spPr>
          <a:xfrm>
            <a:off x="10900459" y="5480594"/>
            <a:ext cx="580322" cy="760912"/>
          </a:xfrm>
          <a:prstGeom prst="curvedLeftArrow">
            <a:avLst/>
          </a:prstGeom>
          <a:solidFill>
            <a:srgbClr val="003C7C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4E6C01-9C54-D854-CFFA-7DE43F330CC5}"/>
              </a:ext>
            </a:extLst>
          </p:cNvPr>
          <p:cNvSpPr txBox="1"/>
          <p:nvPr/>
        </p:nvSpPr>
        <p:spPr>
          <a:xfrm>
            <a:off x="10113434" y="5628878"/>
            <a:ext cx="120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3C7C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Restart  </a:t>
            </a:r>
            <a:endParaRPr lang="en-US" i="1" dirty="0">
              <a:solidFill>
                <a:srgbClr val="003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9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3063240"/>
            <a:ext cx="10784731" cy="98833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b="1" dirty="0"/>
              <a:t>Does at least one tract of your land meet the following acreage requirements in production?*</a:t>
            </a:r>
            <a:br>
              <a:rPr lang="en-US" sz="3200" b="1" dirty="0"/>
            </a:br>
            <a:br>
              <a:rPr lang="en-US" sz="1000" b="1" dirty="0"/>
            </a:br>
            <a:r>
              <a:rPr lang="en-US" sz="3600" b="1" dirty="0"/>
              <a:t>10 acres for agriculture</a:t>
            </a:r>
            <a:br>
              <a:rPr lang="en-US" sz="3600" b="1" dirty="0"/>
            </a:br>
            <a:r>
              <a:rPr lang="en-US" sz="3600" b="1" dirty="0"/>
              <a:t>5 acres for horticulture</a:t>
            </a:r>
            <a:br>
              <a:rPr lang="en-US" sz="3600" b="1" dirty="0"/>
            </a:br>
            <a:r>
              <a:rPr lang="en-US" sz="3600" b="1" dirty="0"/>
              <a:t>20 acres for forestry</a:t>
            </a:r>
            <a:br>
              <a:rPr lang="en-US" sz="3600" b="1" dirty="0"/>
            </a:br>
            <a:br>
              <a:rPr lang="en-US" sz="1000" b="1" dirty="0"/>
            </a:br>
            <a:r>
              <a:rPr lang="en-US" sz="3200" b="1" dirty="0"/>
              <a:t>*All tracts must have the same ownership.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776" y="4315844"/>
            <a:ext cx="5422390" cy="10464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00A3E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Yes</a:t>
            </a:r>
            <a:endParaRPr lang="en-US" sz="5400" dirty="0">
              <a:solidFill>
                <a:srgbClr val="00A3E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4315844"/>
            <a:ext cx="5422392" cy="10464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00A3E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</a:t>
            </a:r>
            <a:endParaRPr lang="en-US" sz="5400" dirty="0">
              <a:solidFill>
                <a:srgbClr val="00A3E0"/>
              </a:solidFill>
            </a:endParaRPr>
          </a:p>
        </p:txBody>
      </p:sp>
      <p:sp>
        <p:nvSpPr>
          <p:cNvPr id="8" name="Arrow: Curved Left 7">
            <a:hlinkClick r:id="rId4" action="ppaction://hlinksldjump"/>
            <a:extLst>
              <a:ext uri="{FF2B5EF4-FFF2-40B4-BE49-F238E27FC236}">
                <a16:creationId xmlns:a16="http://schemas.microsoft.com/office/drawing/2014/main" id="{697DAE53-EB9D-5D9D-842A-74D92FCF0832}"/>
              </a:ext>
            </a:extLst>
          </p:cNvPr>
          <p:cNvSpPr/>
          <p:nvPr/>
        </p:nvSpPr>
        <p:spPr>
          <a:xfrm>
            <a:off x="10900459" y="5480594"/>
            <a:ext cx="580322" cy="760912"/>
          </a:xfrm>
          <a:prstGeom prst="curvedLeftArrow">
            <a:avLst/>
          </a:prstGeom>
          <a:solidFill>
            <a:srgbClr val="003C7C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41260-016A-9AA9-6495-A0BDBCFC4552}"/>
              </a:ext>
            </a:extLst>
          </p:cNvPr>
          <p:cNvSpPr txBox="1"/>
          <p:nvPr/>
        </p:nvSpPr>
        <p:spPr>
          <a:xfrm>
            <a:off x="10113434" y="5628878"/>
            <a:ext cx="120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3C7C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Restart  </a:t>
            </a:r>
            <a:endParaRPr lang="en-US" i="1" dirty="0">
              <a:solidFill>
                <a:srgbClr val="003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43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42" y="1481328"/>
            <a:ext cx="10769144" cy="988332"/>
          </a:xfrm>
        </p:spPr>
        <p:txBody>
          <a:bodyPr>
            <a:noAutofit/>
          </a:bodyPr>
          <a:lstStyle/>
          <a:p>
            <a:pPr algn="ctr"/>
            <a:br>
              <a:rPr lang="en-US" sz="5000" b="1" dirty="0"/>
            </a:br>
            <a:r>
              <a:rPr lang="en-US" sz="5000" b="1" dirty="0"/>
              <a:t>Is your land used for forestry?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19" y="3066203"/>
            <a:ext cx="5422390" cy="3633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00A3E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Yes</a:t>
            </a:r>
            <a:endParaRPr lang="en-US" sz="5400" dirty="0">
              <a:solidFill>
                <a:srgbClr val="00A3E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8443" y="3224953"/>
            <a:ext cx="5422392" cy="3633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00A3E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</a:t>
            </a:r>
            <a:endParaRPr lang="en-US" sz="5400" dirty="0">
              <a:solidFill>
                <a:srgbClr val="00A3E0"/>
              </a:solidFill>
            </a:endParaRPr>
          </a:p>
        </p:txBody>
      </p:sp>
      <p:sp>
        <p:nvSpPr>
          <p:cNvPr id="7" name="Arrow: Curved Left 6">
            <a:hlinkClick r:id="rId4" action="ppaction://hlinksldjump"/>
            <a:extLst>
              <a:ext uri="{FF2B5EF4-FFF2-40B4-BE49-F238E27FC236}">
                <a16:creationId xmlns:a16="http://schemas.microsoft.com/office/drawing/2014/main" id="{7E6114A3-8738-0623-CF02-8AE63ECB761A}"/>
              </a:ext>
            </a:extLst>
          </p:cNvPr>
          <p:cNvSpPr/>
          <p:nvPr/>
        </p:nvSpPr>
        <p:spPr>
          <a:xfrm>
            <a:off x="10900459" y="5480594"/>
            <a:ext cx="580322" cy="760912"/>
          </a:xfrm>
          <a:prstGeom prst="curvedLeftArrow">
            <a:avLst/>
          </a:prstGeom>
          <a:solidFill>
            <a:srgbClr val="003C7C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202530-8FB7-57E4-958B-E3A218EB1571}"/>
              </a:ext>
            </a:extLst>
          </p:cNvPr>
          <p:cNvSpPr txBox="1"/>
          <p:nvPr/>
        </p:nvSpPr>
        <p:spPr>
          <a:xfrm>
            <a:off x="10113434" y="5628878"/>
            <a:ext cx="120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3C7C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Restart  </a:t>
            </a:r>
            <a:endParaRPr lang="en-US" i="1" dirty="0">
              <a:solidFill>
                <a:srgbClr val="003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44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19" y="986833"/>
            <a:ext cx="10847076" cy="988332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/>
              <a:t>Is your land used for forestry?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241" y="1837214"/>
            <a:ext cx="11125032" cy="36330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3500" dirty="0">
                <a:solidFill>
                  <a:srgbClr val="000000"/>
                </a:solidFill>
              </a:rPr>
              <a:t>You may qualify for present use value for forestry. You will need a copy of an approved forestry management plan. </a:t>
            </a:r>
            <a:br>
              <a:rPr lang="en-US" sz="3500" dirty="0">
                <a:solidFill>
                  <a:srgbClr val="000000"/>
                </a:solidFill>
              </a:rPr>
            </a:br>
            <a:endParaRPr lang="en-US" sz="35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3500" dirty="0">
                <a:solidFill>
                  <a:srgbClr val="000000"/>
                </a:solidFill>
              </a:rPr>
              <a:t>Please call </a:t>
            </a:r>
            <a:r>
              <a:rPr lang="en-US" sz="3500" dirty="0">
                <a:solidFill>
                  <a:srgbClr val="00A3E0"/>
                </a:solidFill>
              </a:rPr>
              <a:t>704-283-3746</a:t>
            </a:r>
            <a:r>
              <a:rPr lang="en-US" sz="3500" dirty="0">
                <a:solidFill>
                  <a:srgbClr val="000000"/>
                </a:solidFill>
              </a:rPr>
              <a:t> for more information.</a:t>
            </a:r>
          </a:p>
        </p:txBody>
      </p:sp>
      <p:sp>
        <p:nvSpPr>
          <p:cNvPr id="4" name="Arrow: Curved Left 3">
            <a:hlinkClick r:id="rId2" action="ppaction://hlinksldjump"/>
            <a:extLst>
              <a:ext uri="{FF2B5EF4-FFF2-40B4-BE49-F238E27FC236}">
                <a16:creationId xmlns:a16="http://schemas.microsoft.com/office/drawing/2014/main" id="{B7A3F18E-505E-71B3-C46B-3E36CCC06317}"/>
              </a:ext>
            </a:extLst>
          </p:cNvPr>
          <p:cNvSpPr/>
          <p:nvPr/>
        </p:nvSpPr>
        <p:spPr>
          <a:xfrm>
            <a:off x="10900459" y="5480594"/>
            <a:ext cx="580322" cy="760912"/>
          </a:xfrm>
          <a:prstGeom prst="curvedLeftArrow">
            <a:avLst/>
          </a:prstGeom>
          <a:solidFill>
            <a:srgbClr val="003C7C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3F3DD-0D76-8D96-C4EE-548492A8621A}"/>
              </a:ext>
            </a:extLst>
          </p:cNvPr>
          <p:cNvSpPr txBox="1"/>
          <p:nvPr/>
        </p:nvSpPr>
        <p:spPr>
          <a:xfrm>
            <a:off x="10113434" y="5628878"/>
            <a:ext cx="120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3C7C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Restart  </a:t>
            </a:r>
            <a:endParaRPr lang="en-US" i="1" dirty="0">
              <a:solidFill>
                <a:srgbClr val="003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9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19" y="1481328"/>
            <a:ext cx="10821099" cy="988332"/>
          </a:xfrm>
        </p:spPr>
        <p:txBody>
          <a:bodyPr>
            <a:noAutofit/>
          </a:bodyPr>
          <a:lstStyle/>
          <a:p>
            <a:pPr algn="ctr"/>
            <a:br>
              <a:rPr lang="en-US" sz="5000" b="1" dirty="0"/>
            </a:br>
            <a:br>
              <a:rPr lang="en-US" sz="5000" b="1" dirty="0"/>
            </a:br>
            <a:r>
              <a:rPr lang="en-US" sz="5000" b="1" dirty="0"/>
              <a:t>Did you gross at least $1,000 per year for the past three years?</a:t>
            </a:r>
            <a:br>
              <a:rPr lang="en-US" sz="5000" b="1" dirty="0"/>
            </a:br>
            <a:br>
              <a:rPr lang="en-US" sz="5000" b="1" dirty="0"/>
            </a:b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180" y="2313432"/>
            <a:ext cx="5422390" cy="3633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500" dirty="0">
              <a:solidFill>
                <a:srgbClr val="00A3E0"/>
              </a:solidFill>
              <a:hlinkClick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rgbClr val="00A3E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Yes</a:t>
            </a:r>
            <a:endParaRPr lang="en-US" sz="5400" dirty="0">
              <a:solidFill>
                <a:srgbClr val="00A3E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404" y="2313432"/>
            <a:ext cx="5422392" cy="3633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500" dirty="0">
              <a:solidFill>
                <a:srgbClr val="00A3E0"/>
              </a:solidFill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sz="5400" dirty="0">
                <a:solidFill>
                  <a:srgbClr val="00A3E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</a:t>
            </a:r>
            <a:endParaRPr lang="en-US" sz="5400" dirty="0">
              <a:solidFill>
                <a:srgbClr val="00A3E0"/>
              </a:solidFill>
            </a:endParaRPr>
          </a:p>
        </p:txBody>
      </p:sp>
      <p:sp>
        <p:nvSpPr>
          <p:cNvPr id="7" name="Arrow: Curved Left 6">
            <a:hlinkClick r:id="rId4" action="ppaction://hlinksldjump"/>
            <a:extLst>
              <a:ext uri="{FF2B5EF4-FFF2-40B4-BE49-F238E27FC236}">
                <a16:creationId xmlns:a16="http://schemas.microsoft.com/office/drawing/2014/main" id="{09E3C102-CFF2-29EA-7E6D-C9C084932FD3}"/>
              </a:ext>
            </a:extLst>
          </p:cNvPr>
          <p:cNvSpPr/>
          <p:nvPr/>
        </p:nvSpPr>
        <p:spPr>
          <a:xfrm>
            <a:off x="10900459" y="5480594"/>
            <a:ext cx="580322" cy="760912"/>
          </a:xfrm>
          <a:prstGeom prst="curvedLeftArrow">
            <a:avLst/>
          </a:prstGeom>
          <a:solidFill>
            <a:srgbClr val="003C7C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530E84-EB1F-0F1E-8C2F-9186B6DE3D36}"/>
              </a:ext>
            </a:extLst>
          </p:cNvPr>
          <p:cNvSpPr txBox="1"/>
          <p:nvPr/>
        </p:nvSpPr>
        <p:spPr>
          <a:xfrm>
            <a:off x="10113434" y="5628878"/>
            <a:ext cx="120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3C7C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Restart  </a:t>
            </a:r>
            <a:endParaRPr lang="en-US" i="1" dirty="0">
              <a:solidFill>
                <a:srgbClr val="003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7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863008"/>
            <a:ext cx="10717190" cy="988332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/>
              <a:t>Did you gross at least $1,000 for the past three years?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84" y="1921689"/>
            <a:ext cx="11125032" cy="36330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3500" dirty="0">
                <a:solidFill>
                  <a:srgbClr val="000000"/>
                </a:solidFill>
              </a:rPr>
              <a:t>You may qualify for present use value for </a:t>
            </a:r>
            <a:br>
              <a:rPr lang="en-US" sz="3500" dirty="0">
                <a:solidFill>
                  <a:srgbClr val="000000"/>
                </a:solidFill>
              </a:rPr>
            </a:br>
            <a:r>
              <a:rPr lang="en-US" sz="3500" dirty="0">
                <a:solidFill>
                  <a:srgbClr val="000000"/>
                </a:solidFill>
              </a:rPr>
              <a:t>agriculture or horticulture. </a:t>
            </a:r>
            <a:br>
              <a:rPr lang="en-US" sz="3500" dirty="0">
                <a:solidFill>
                  <a:srgbClr val="000000"/>
                </a:solidFill>
              </a:rPr>
            </a:br>
            <a:r>
              <a:rPr lang="en-US" sz="3500" dirty="0">
                <a:solidFill>
                  <a:srgbClr val="000000"/>
                </a:solidFill>
              </a:rPr>
              <a:t>The assessor will require three years of </a:t>
            </a:r>
            <a:br>
              <a:rPr lang="en-US" sz="3500" dirty="0">
                <a:solidFill>
                  <a:srgbClr val="000000"/>
                </a:solidFill>
              </a:rPr>
            </a:br>
            <a:r>
              <a:rPr lang="en-US" sz="3500" dirty="0">
                <a:solidFill>
                  <a:srgbClr val="000000"/>
                </a:solidFill>
              </a:rPr>
              <a:t>income verification.</a:t>
            </a:r>
          </a:p>
          <a:p>
            <a:pPr marL="0" indent="0" algn="ctr">
              <a:buNone/>
            </a:pPr>
            <a:br>
              <a:rPr lang="en-US" sz="3500" dirty="0">
                <a:solidFill>
                  <a:srgbClr val="000000"/>
                </a:solidFill>
              </a:rPr>
            </a:br>
            <a:r>
              <a:rPr lang="en-US" sz="3500" dirty="0">
                <a:solidFill>
                  <a:srgbClr val="000000"/>
                </a:solidFill>
              </a:rPr>
              <a:t>Please call </a:t>
            </a:r>
            <a:r>
              <a:rPr lang="en-US" sz="3500" dirty="0">
                <a:solidFill>
                  <a:srgbClr val="00A3E0"/>
                </a:solidFill>
              </a:rPr>
              <a:t>704-283-3746 </a:t>
            </a:r>
            <a:r>
              <a:rPr lang="en-US" sz="3500" dirty="0">
                <a:solidFill>
                  <a:srgbClr val="000000"/>
                </a:solidFill>
              </a:rPr>
              <a:t>for more information.</a:t>
            </a:r>
          </a:p>
        </p:txBody>
      </p:sp>
      <p:sp>
        <p:nvSpPr>
          <p:cNvPr id="4" name="Arrow: Curved Left 3">
            <a:hlinkClick r:id="rId2" action="ppaction://hlinksldjump"/>
            <a:extLst>
              <a:ext uri="{FF2B5EF4-FFF2-40B4-BE49-F238E27FC236}">
                <a16:creationId xmlns:a16="http://schemas.microsoft.com/office/drawing/2014/main" id="{E04146FE-D19D-60DD-E348-C2B107122852}"/>
              </a:ext>
            </a:extLst>
          </p:cNvPr>
          <p:cNvSpPr/>
          <p:nvPr/>
        </p:nvSpPr>
        <p:spPr>
          <a:xfrm>
            <a:off x="10900459" y="5480594"/>
            <a:ext cx="580322" cy="760912"/>
          </a:xfrm>
          <a:prstGeom prst="curvedLeftArrow">
            <a:avLst/>
          </a:prstGeom>
          <a:solidFill>
            <a:srgbClr val="003C7C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B5826-D991-F97A-03FA-FDE4CB053C18}"/>
              </a:ext>
            </a:extLst>
          </p:cNvPr>
          <p:cNvSpPr txBox="1"/>
          <p:nvPr/>
        </p:nvSpPr>
        <p:spPr>
          <a:xfrm>
            <a:off x="10113434" y="5628878"/>
            <a:ext cx="120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3C7C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Restart  </a:t>
            </a:r>
            <a:endParaRPr lang="en-US" i="1" dirty="0">
              <a:solidFill>
                <a:srgbClr val="003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2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19" y="1481328"/>
            <a:ext cx="10784731" cy="988332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/>
              <a:t>Are you a permanently disabled veteran?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110" y="2862072"/>
            <a:ext cx="5422390" cy="3633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00A3E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Yes</a:t>
            </a:r>
            <a:endParaRPr lang="en-US" sz="5400" dirty="0">
              <a:solidFill>
                <a:srgbClr val="00A3E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34" y="2862072"/>
            <a:ext cx="5422392" cy="36330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00A3E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</a:t>
            </a:r>
            <a:endParaRPr lang="en-US" sz="5400" dirty="0">
              <a:solidFill>
                <a:srgbClr val="00A3E0"/>
              </a:solidFill>
            </a:endParaRPr>
          </a:p>
        </p:txBody>
      </p:sp>
      <p:sp>
        <p:nvSpPr>
          <p:cNvPr id="5" name="Arrow: Curved Left 4">
            <a:hlinkClick r:id="rId4" action="ppaction://hlinksldjump"/>
            <a:extLst>
              <a:ext uri="{FF2B5EF4-FFF2-40B4-BE49-F238E27FC236}">
                <a16:creationId xmlns:a16="http://schemas.microsoft.com/office/drawing/2014/main" id="{2CB0F6A7-E0F5-EE04-716D-70FC3F8FBCBF}"/>
              </a:ext>
            </a:extLst>
          </p:cNvPr>
          <p:cNvSpPr/>
          <p:nvPr/>
        </p:nvSpPr>
        <p:spPr>
          <a:xfrm>
            <a:off x="10900459" y="5480594"/>
            <a:ext cx="580322" cy="760912"/>
          </a:xfrm>
          <a:prstGeom prst="curvedLeftArrow">
            <a:avLst/>
          </a:prstGeom>
          <a:solidFill>
            <a:srgbClr val="003C7C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67D4C-0FAA-7EF8-095F-641BE83C3622}"/>
              </a:ext>
            </a:extLst>
          </p:cNvPr>
          <p:cNvSpPr txBox="1"/>
          <p:nvPr/>
        </p:nvSpPr>
        <p:spPr>
          <a:xfrm>
            <a:off x="10113434" y="5628878"/>
            <a:ext cx="120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3C7C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Restart  </a:t>
            </a:r>
            <a:endParaRPr lang="en-US" i="1" dirty="0">
              <a:solidFill>
                <a:srgbClr val="003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57256"/>
      </p:ext>
    </p:extLst>
  </p:cSld>
  <p:clrMapOvr>
    <a:masterClrMapping/>
  </p:clrMapOvr>
</p:sld>
</file>

<file path=ppt/theme/theme1.xml><?xml version="1.0" encoding="utf-8"?>
<a:theme xmlns:a="http://schemas.openxmlformats.org/drawingml/2006/main" name="2021 Rebranding">
  <a:themeElements>
    <a:clrScheme name="Custom 1">
      <a:dk1>
        <a:srgbClr val="4E5149"/>
      </a:dk1>
      <a:lt1>
        <a:srgbClr val="FEFCFF"/>
      </a:lt1>
      <a:dk2>
        <a:srgbClr val="4E5149"/>
      </a:dk2>
      <a:lt2>
        <a:srgbClr val="FEFCFF"/>
      </a:lt2>
      <a:accent1>
        <a:srgbClr val="003C7C"/>
      </a:accent1>
      <a:accent2>
        <a:srgbClr val="4AAF4E"/>
      </a:accent2>
      <a:accent3>
        <a:srgbClr val="D69A2D"/>
      </a:accent3>
      <a:accent4>
        <a:srgbClr val="5A90C6"/>
      </a:accent4>
      <a:accent5>
        <a:srgbClr val="00562A"/>
      </a:accent5>
      <a:accent6>
        <a:srgbClr val="FFC600"/>
      </a:accent6>
      <a:hlink>
        <a:srgbClr val="00A3E0"/>
      </a:hlink>
      <a:folHlink>
        <a:srgbClr val="954F72"/>
      </a:folHlink>
    </a:clrScheme>
    <a:fontScheme name="UC Brand 2021">
      <a:majorFont>
        <a:latin typeface="Times New Roman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 Rebranding" id="{11E22515-3111-4397-95EC-D61926A4D17B}" vid="{C9C666FC-3F92-4954-A72E-768AD9D346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 Rebranding</Template>
  <TotalTime>1631</TotalTime>
  <Words>369</Words>
  <Application>Microsoft Office PowerPoint</Application>
  <PresentationFormat>Widescreen</PresentationFormat>
  <Paragraphs>68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Century Gothic</vt:lpstr>
      <vt:lpstr>Times New Roman</vt:lpstr>
      <vt:lpstr>2021 Rebranding</vt:lpstr>
      <vt:lpstr>2025 Property Tax Relief </vt:lpstr>
      <vt:lpstr> Is your land used for agriculture, horticultural or forestry commodity?</vt:lpstr>
      <vt:lpstr> Have you owned the property for four full years, or do you live on the property, and are you a natural person?</vt:lpstr>
      <vt:lpstr>Does at least one tract of your land meet the following acreage requirements in production?*  10 acres for agriculture 5 acres for horticulture 20 acres for forestry  *All tracts must have the same ownership.</vt:lpstr>
      <vt:lpstr> Is your land used for forestry?</vt:lpstr>
      <vt:lpstr>Is your land used for forestry?</vt:lpstr>
      <vt:lpstr>  Did you gross at least $1,000 per year for the past three years?  </vt:lpstr>
      <vt:lpstr>Did you gross at least $1,000 for the past three years?</vt:lpstr>
      <vt:lpstr>Are you a permanently disabled veteran?</vt:lpstr>
      <vt:lpstr>Are you over the age of 65 or permanently disabled?</vt:lpstr>
      <vt:lpstr>Are you a north Carolina resident?</vt:lpstr>
      <vt:lpstr>Was your income for the preceding year $37,900 or less?</vt:lpstr>
      <vt:lpstr>You may qualify for an exemption.</vt:lpstr>
      <vt:lpstr> Was your income for the preceding year $56,850 or less? </vt:lpstr>
      <vt:lpstr>Was your income for the preceding year $56,850 or less?</vt:lpstr>
      <vt:lpstr>YOUR RESULTS</vt:lpstr>
    </vt:vector>
  </TitlesOfParts>
  <Company>Union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Property tax relief</dc:title>
  <dc:creator>Cindy Tribucher</dc:creator>
  <cp:lastModifiedBy>Erika Wells</cp:lastModifiedBy>
  <cp:revision>229</cp:revision>
  <dcterms:created xsi:type="dcterms:W3CDTF">2020-12-03T18:18:03Z</dcterms:created>
  <dcterms:modified xsi:type="dcterms:W3CDTF">2024-09-18T19:19:02Z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2024-09-03T14:36:59Z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c9d42fa0-b999-4073-a2a6-25a5e1907c27</vt:lpwstr>
  </property>
  <property fmtid="{D5CDD505-2E9C-101B-9397-08002B2CF9AE}" pid="7" name="MSIP_Label_defa4170-0d19-0005-0004-bc88714345d2_ActionId">
    <vt:lpwstr>846ce3e4-7e87-4bf1-aad0-4b4dc7f77ec5</vt:lpwstr>
  </property>
  <property fmtid="{D5CDD505-2E9C-101B-9397-08002B2CF9AE}" pid="8" name="MSIP_Label_defa4170-0d19-0005-0004-bc88714345d2_ContentBits">
    <vt:lpwstr>0</vt:lpwstr>
  </property>
</Properties>
</file>