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2" r:id="rId4"/>
    <p:sldId id="286" r:id="rId5"/>
    <p:sldId id="312" r:id="rId6"/>
    <p:sldId id="313" r:id="rId7"/>
    <p:sldId id="315" r:id="rId8"/>
    <p:sldId id="314" r:id="rId9"/>
    <p:sldId id="316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>
          <p15:clr>
            <a:srgbClr val="A4A3A4"/>
          </p15:clr>
        </p15:guide>
        <p15:guide id="2" pos="4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oyd" initials="CB" lastIdx="0" clrIdx="0">
    <p:extLst>
      <p:ext uri="{19B8F6BF-5375-455C-9EA6-DF929625EA0E}">
        <p15:presenceInfo xmlns:p15="http://schemas.microsoft.com/office/powerpoint/2012/main" userId="S-1-5-21-4067413821-3808720991-3703539032-14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C"/>
    <a:srgbClr val="4E5149"/>
    <a:srgbClr val="59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804" y="108"/>
      </p:cViewPr>
      <p:guideLst>
        <p:guide orient="horz" pos="1848"/>
        <p:guide pos="47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1"/>
    </p:cViewPr>
  </p:sorterViewPr>
  <p:notesViewPr>
    <p:cSldViewPr snapToGrid="0" snapToObjects="1">
      <p:cViewPr varScale="1">
        <p:scale>
          <a:sx n="78" d="100"/>
          <a:sy n="78" d="100"/>
        </p:scale>
        <p:origin x="969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92136"/>
        <c:axId val="294725296"/>
      </c:barChart>
      <c:catAx>
        <c:axId val="29469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725296"/>
        <c:crosses val="autoZero"/>
        <c:auto val="1"/>
        <c:lblAlgn val="ctr"/>
        <c:lblOffset val="100"/>
        <c:noMultiLvlLbl val="0"/>
      </c:catAx>
      <c:valAx>
        <c:axId val="29472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69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22000"/>
        <c:axId val="293870024"/>
      </c:barChart>
      <c:catAx>
        <c:axId val="2946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3870024"/>
        <c:crosses val="autoZero"/>
        <c:auto val="1"/>
        <c:lblAlgn val="ctr"/>
        <c:lblOffset val="100"/>
        <c:noMultiLvlLbl val="0"/>
      </c:catAx>
      <c:valAx>
        <c:axId val="29387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6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F131-40A6-4057-9E6D-B98013566E5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2FA9-C95C-402E-A783-EDD9FC55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We anticipate this including public health, broader human services and Sheriff’s office needs.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Water focus</a:t>
            </a:r>
          </a:p>
          <a:p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Quality of Life focus – supply chain issues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Documentation/compliance focus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Still a lot of time and many unknowns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2FA9-C95C-402E-A783-EDD9FC552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BlankCover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n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E6DBAC-5442-BD4F-A31B-D7665379196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5EF24AB-A981-4342-A0C3-D97B055486D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3810000" y="22860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20719458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5321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91745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90663-73B0-0143-827D-3F0C226A348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126E6EE-8414-DD4F-AC05-556DBC2A55D1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F3D80B-672E-4B4F-8482-D4778910F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971800"/>
            <a:ext cx="8229600" cy="914400"/>
          </a:xfr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Salutation!</a:t>
            </a:r>
          </a:p>
        </p:txBody>
      </p:sp>
    </p:spTree>
    <p:extLst>
      <p:ext uri="{BB962C8B-B14F-4D97-AF65-F5344CB8AC3E}">
        <p14:creationId xmlns:p14="http://schemas.microsoft.com/office/powerpoint/2010/main" val="318421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8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11072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09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1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F6DFF0-4AFB-2C44-B5FF-BBCA13B756A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76427"/>
            <a:ext cx="9601200" cy="23096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601199" cy="18192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EA5E7F5-6794-674E-8291-06E111C571D7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73490632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17596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8167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9174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411916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file:////Users/andygosendi/Desktop/UC_Image_BlankCover.png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E16D371-1750-8149-BC4A-5612A4B76270}"/>
              </a:ext>
            </a:extLst>
          </p:cNvPr>
          <p:cNvPicPr>
            <a:picLocks noChangeAspect="1"/>
          </p:cNvPicPr>
          <p:nvPr userDrawn="1"/>
        </p:nvPicPr>
        <p:blipFill>
          <a:blip r:embed="rId25" r:link="rId26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462E8-80CB-DA45-AB54-795F3D7C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1A4DA-9C55-CB4C-8709-290AF126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173A8E-4183-1F4F-B614-D28B5D578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9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60" r:id="rId21"/>
    <p:sldLayoutId id="214748366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5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676E2-484F-D04D-B79B-408A41EF4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2183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330E8-3E04-0F48-9323-D512234F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4" y="3251164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November 1, 2021</a:t>
            </a:r>
            <a:endParaRPr lang="en-US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E3291-D0C0-9B48-8EE9-0D918428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2" y="884829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sz="8000" dirty="0"/>
              <a:t>Rescue Plan Act Funding Update</a:t>
            </a:r>
          </a:p>
        </p:txBody>
      </p:sp>
    </p:spTree>
    <p:extLst>
      <p:ext uri="{BB962C8B-B14F-4D97-AF65-F5344CB8AC3E}">
        <p14:creationId xmlns:p14="http://schemas.microsoft.com/office/powerpoint/2010/main" val="15159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40DDC7-83DA-814D-B685-B8FB861B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Museo Sans 500" panose="02000000000000000000" pitchFamily="2" charset="77"/>
              </a:defRPr>
            </a:lvl1pPr>
          </a:lstStyle>
          <a:p>
            <a:fld id="{09277310-2BB5-704F-BFAD-82562B445095}" type="slidenum">
              <a:rPr lang="en-US" smtClean="0">
                <a:latin typeface="Century Gothic" panose="020B0502020202020204" pitchFamily="34" charset="0"/>
              </a:rPr>
              <a:pPr/>
              <a:t>3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407E64F-E421-3441-AA66-05BA9ADD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Funding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D44-30F8-4095-836C-1D309070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Union County allocated $46.6 million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½ now and the remaining ½ in approximately 6-18 months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Funding Objectives: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Support urgent COVID-19 response efforts to continue to decrease spread of the virus and bring the pandemic under control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Replace lost public sector revenue to strengthen support for vital public services and help retain jobs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Support immediate economic stabilization for households and businesses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Address systemic public health and economic challenges that have contributed to the inequal impact of the pandemic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Municipalities received funds directly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40DDC7-83DA-814D-B685-B8FB861B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Museo Sans 500" panose="02000000000000000000" pitchFamily="2" charset="77"/>
              </a:defRPr>
            </a:lvl1pPr>
          </a:lstStyle>
          <a:p>
            <a:fld id="{09277310-2BB5-704F-BFAD-82562B445095}" type="slidenum">
              <a:rPr lang="en-US" smtClean="0">
                <a:latin typeface="Century Gothic" panose="020B0502020202020204" pitchFamily="34" charset="0"/>
              </a:rPr>
              <a:pPr/>
              <a:t>4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407E64F-E421-3441-AA66-05BA9ADD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D44-30F8-4095-836C-1D309070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Opportunities to leverage with municipal partners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Grant opportunities for small businesses/non-profits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Property tax relief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Water, sewer, storm water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Broadband (state law restrictions)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Public health programs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Behavioral health programs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Very broad uses allowed …</a:t>
            </a:r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897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D39D-7898-40CD-B7C5-8C73AA29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Act Committee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C7D7-93C9-48E5-BAD2-5C68B744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478942"/>
            <a:ext cx="3539126" cy="4802587"/>
          </a:xfrm>
        </p:spPr>
        <p:txBody>
          <a:bodyPr/>
          <a:lstStyle/>
          <a:p>
            <a:endParaRPr lang="en-US" sz="1600" dirty="0">
              <a:solidFill>
                <a:srgbClr val="5991C9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1160E-A285-4997-907D-F81E4D4D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17" y="1570048"/>
            <a:ext cx="3199508" cy="4256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C9D37-5DDC-46F8-B674-4095B217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3" y="1611589"/>
            <a:ext cx="2840169" cy="416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821C3-33BB-43BE-B18A-CDDE3619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9" y="1614636"/>
            <a:ext cx="3482773" cy="43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04E0-624B-444D-8CDC-F5760CBC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1AD5-32CF-421B-A5B5-C0983785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4"/>
            <a:ext cx="10918272" cy="458396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COVID-19 Mitigation				15% Allocation; $7M</a:t>
            </a:r>
          </a:p>
          <a:p>
            <a:pPr lvl="1" indent="0">
              <a:buNone/>
            </a:pPr>
            <a:r>
              <a:rPr lang="en-US" sz="2900" dirty="0"/>
              <a:t>Fund COVID-19 mitigation efforts, medical expenses, behavioral healthcare, and certain public health and safety staff.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Strategic Investments in County Services	45% Allocation; $20.9M</a:t>
            </a:r>
          </a:p>
          <a:p>
            <a:pPr lvl="1" indent="0">
              <a:buNone/>
            </a:pPr>
            <a:r>
              <a:rPr lang="en-US" sz="2900" dirty="0"/>
              <a:t>Invest to improve access to clean drinking water, support vital wastewater and stormwater infrastructure.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Community and Economic Support		20% Allocation; $9.3M</a:t>
            </a:r>
          </a:p>
          <a:p>
            <a:pPr lvl="1" indent="0">
              <a:buNone/>
            </a:pPr>
            <a:r>
              <a:rPr lang="en-US" sz="2900" dirty="0"/>
              <a:t>Address negative economic and supply chain impacts to workers, families, small businesses, impacted industries, and County programs (library, park/recreation, food hub)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Administration				5% Allocation; $2.3M</a:t>
            </a:r>
          </a:p>
          <a:p>
            <a:pPr lvl="1" indent="0">
              <a:buNone/>
            </a:pPr>
            <a:r>
              <a:rPr lang="en-US" sz="2900" dirty="0"/>
              <a:t>Manage and coordinate use of funds to ensure transparency and public accountability while maintaining a robust documentation and compliance methodology.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Hold-Back					15% Allocation; $7M</a:t>
            </a:r>
          </a:p>
          <a:p>
            <a:pPr lvl="1" indent="0">
              <a:buNone/>
            </a:pPr>
            <a:r>
              <a:rPr lang="en-US" sz="2900" dirty="0"/>
              <a:t>Set aside as a contingency/reserve fund to provide flexibility over the period the funds are available to most appropriately respond to the changing regulatory, economic and public health environment brought on by the pandemic.</a:t>
            </a:r>
          </a:p>
        </p:txBody>
      </p:sp>
    </p:spTree>
    <p:extLst>
      <p:ext uri="{BB962C8B-B14F-4D97-AF65-F5344CB8AC3E}">
        <p14:creationId xmlns:p14="http://schemas.microsoft.com/office/powerpoint/2010/main" val="269363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52C5-6F68-436D-8680-8F45EA87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B718-BADD-49D3-9A2F-134D5E09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200" dirty="0"/>
              <a:t>Rules are not final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Ongoing congressional efforts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Lack of State budget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9B-E592-429D-8FB2-045D563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FEFD-AA0A-4134-B0E2-CC1A0E2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Internal Support/Governance Structure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Will be important to make funding decisions that clearly follow Treasury guidelines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Rating agencies will evaluate a government’s use of the ARPA funds in formulating its credit opinion</a:t>
            </a:r>
          </a:p>
          <a:p>
            <a:pPr marL="1428750" lvl="2" indent="-285750">
              <a:buFontTx/>
              <a:buChar char="-"/>
            </a:pPr>
            <a:r>
              <a:rPr lang="en-US" sz="1600" dirty="0"/>
              <a:t>Will consider government’s level of reserves and structural budget balance, or efforts to return to structural balance, as part of their credit analysis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E045-3DA5-4E68-ADA0-02A022D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D85C-A812-48EA-80B1-B0C42DD8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285750">
              <a:buFontTx/>
              <a:buChar char="-"/>
            </a:pPr>
            <a:r>
              <a:rPr lang="en-US" sz="2000" dirty="0"/>
              <a:t>Staff from budget, finance, procurement and manager’s office to serve in oversight capacity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Programs/projects for approval in each category will come to the Board for approval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Monthly report to Board regarding programs/projects and use of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7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E5149"/>
      </a:dk1>
      <a:lt1>
        <a:srgbClr val="FEFCFF"/>
      </a:lt1>
      <a:dk2>
        <a:srgbClr val="4E5149"/>
      </a:dk2>
      <a:lt2>
        <a:srgbClr val="FEFCFF"/>
      </a:lt2>
      <a:accent1>
        <a:srgbClr val="003C7C"/>
      </a:accent1>
      <a:accent2>
        <a:srgbClr val="4AAF4E"/>
      </a:accent2>
      <a:accent3>
        <a:srgbClr val="D69A2D"/>
      </a:accent3>
      <a:accent4>
        <a:srgbClr val="5A90C6"/>
      </a:accent4>
      <a:accent5>
        <a:srgbClr val="00562A"/>
      </a:accent5>
      <a:accent6>
        <a:srgbClr val="FFC600"/>
      </a:accent6>
      <a:hlink>
        <a:srgbClr val="00A3E0"/>
      </a:hlink>
      <a:folHlink>
        <a:srgbClr val="954F72"/>
      </a:folHlink>
    </a:clrScheme>
    <a:fontScheme name="UC Brand 2021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18204</TotalTime>
  <Words>484</Words>
  <Application>Microsoft Office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Rescue Plan Act Funding Update</vt:lpstr>
      <vt:lpstr>Funding Details</vt:lpstr>
      <vt:lpstr>Potential Uses</vt:lpstr>
      <vt:lpstr>Recovery Act Committee Recommendations</vt:lpstr>
      <vt:lpstr>Recommendations</vt:lpstr>
      <vt:lpstr>Uncertain Environment</vt:lpstr>
      <vt:lpstr>Next Steps  </vt:lpstr>
      <vt:lpstr>Governance 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Carter</dc:creator>
  <cp:lastModifiedBy>Clayton Voignier</cp:lastModifiedBy>
  <cp:revision>116</cp:revision>
  <cp:lastPrinted>2021-10-29T18:36:51Z</cp:lastPrinted>
  <dcterms:created xsi:type="dcterms:W3CDTF">2020-12-18T17:48:17Z</dcterms:created>
  <dcterms:modified xsi:type="dcterms:W3CDTF">2021-11-10T17:32:49Z</dcterms:modified>
</cp:coreProperties>
</file>