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2" r:id="rId4"/>
    <p:sldId id="286" r:id="rId5"/>
    <p:sldId id="312" r:id="rId6"/>
    <p:sldId id="313" r:id="rId7"/>
    <p:sldId id="317" r:id="rId8"/>
    <p:sldId id="315" r:id="rId9"/>
    <p:sldId id="314" r:id="rId10"/>
    <p:sldId id="316" r:id="rId11"/>
    <p:sldId id="266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>
          <p15:clr>
            <a:srgbClr val="A4A3A4"/>
          </p15:clr>
        </p15:guide>
        <p15:guide id="2" pos="47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oyd" initials="CB" lastIdx="0" clrIdx="0">
    <p:extLst>
      <p:ext uri="{19B8F6BF-5375-455C-9EA6-DF929625EA0E}">
        <p15:presenceInfo xmlns:p15="http://schemas.microsoft.com/office/powerpoint/2012/main" userId="S-1-5-21-4067413821-3808720991-3703539032-143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C"/>
    <a:srgbClr val="4E5149"/>
    <a:srgbClr val="59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109" d="100"/>
          <a:sy n="109" d="100"/>
        </p:scale>
        <p:origin x="708" y="108"/>
      </p:cViewPr>
      <p:guideLst>
        <p:guide orient="horz" pos="1848"/>
        <p:guide pos="47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1"/>
    </p:cViewPr>
  </p:sorterViewPr>
  <p:notesViewPr>
    <p:cSldViewPr snapToGrid="0" snapToObjects="1">
      <p:cViewPr varScale="1">
        <p:scale>
          <a:sx n="78" d="100"/>
          <a:sy n="78" d="100"/>
        </p:scale>
        <p:origin x="969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92136"/>
        <c:axId val="294725296"/>
      </c:barChart>
      <c:catAx>
        <c:axId val="294692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725296"/>
        <c:crosses val="autoZero"/>
        <c:auto val="1"/>
        <c:lblAlgn val="ctr"/>
        <c:lblOffset val="100"/>
        <c:noMultiLvlLbl val="0"/>
      </c:catAx>
      <c:valAx>
        <c:axId val="29472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692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22000"/>
        <c:axId val="293870024"/>
      </c:barChart>
      <c:catAx>
        <c:axId val="2946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3870024"/>
        <c:crosses val="autoZero"/>
        <c:auto val="1"/>
        <c:lblAlgn val="ctr"/>
        <c:lblOffset val="100"/>
        <c:noMultiLvlLbl val="0"/>
      </c:catAx>
      <c:valAx>
        <c:axId val="29387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29462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2F131-40A6-4057-9E6D-B98013566E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2FA9-C95C-402E-A783-EDD9FC552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eriod"/>
            </a:pPr>
            <a:r>
              <a:rPr lang="en-US" dirty="0"/>
              <a:t>We anticipate this including public health, broader human services and Sheriff’s office needs.</a:t>
            </a:r>
          </a:p>
          <a:p>
            <a:pPr marL="228600" indent="-228600">
              <a:buAutoNum type="alphaUcPeriod"/>
            </a:pPr>
            <a:endParaRPr lang="en-US" dirty="0"/>
          </a:p>
          <a:p>
            <a:pPr marL="228600" indent="-228600">
              <a:buAutoNum type="alphaUcPeriod"/>
            </a:pPr>
            <a:r>
              <a:rPr lang="en-US" dirty="0"/>
              <a:t>Water focus</a:t>
            </a:r>
          </a:p>
          <a:p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Quality of Life focus – supply chain issues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Documentation/compliance focus</a:t>
            </a:r>
          </a:p>
          <a:p>
            <a:pPr marL="228600" indent="-228600">
              <a:buAutoNum type="alphaUcPeriod" startAt="3"/>
            </a:pPr>
            <a:endParaRPr lang="en-US" dirty="0"/>
          </a:p>
          <a:p>
            <a:pPr marL="228600" indent="-228600">
              <a:buAutoNum type="alphaUcPeriod" startAt="3"/>
            </a:pPr>
            <a:r>
              <a:rPr lang="en-US" dirty="0"/>
              <a:t>Still a lot of time and many unknowns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62FA9-C95C-402E-A783-EDD9FC552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0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BlankCover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n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E6DBAC-5442-BD4F-A31B-D7665379196E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5EF24AB-A981-4342-A0C3-D97B055486D2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3810000" y="22860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6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020719458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5321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917458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90663-73B0-0143-827D-3F0C226A348A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126E6EE-8414-DD4F-AC05-556DBC2A55D1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1F3D80B-672E-4B4F-8482-D4778910F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971800"/>
            <a:ext cx="8229600" cy="914400"/>
          </a:xfr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Salutation!</a:t>
            </a:r>
          </a:p>
        </p:txBody>
      </p:sp>
    </p:spTree>
    <p:extLst>
      <p:ext uri="{BB962C8B-B14F-4D97-AF65-F5344CB8AC3E}">
        <p14:creationId xmlns:p14="http://schemas.microsoft.com/office/powerpoint/2010/main" val="318421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81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76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2110726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8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09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17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6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F6DFF0-4AFB-2C44-B5FF-BBCA13B756A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276427"/>
            <a:ext cx="9601200" cy="23096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601199" cy="18192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DEA5E7F5-6794-674E-8291-06E111C571D7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73490632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17596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68167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91745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9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411916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75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4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7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file:////Users/andygosendi/Desktop/UC_Image_BlankCover.png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1E16D371-1750-8149-BC4A-5612A4B76270}"/>
              </a:ext>
            </a:extLst>
          </p:cNvPr>
          <p:cNvPicPr>
            <a:picLocks noChangeAspect="1"/>
          </p:cNvPicPr>
          <p:nvPr userDrawn="1"/>
        </p:nvPicPr>
        <p:blipFill>
          <a:blip r:embed="rId25" r:link="rId26">
            <a:alphaModFix am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462E8-80CB-DA45-AB54-795F3D7C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1A4DA-9C55-CB4C-8709-290AF126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173A8E-4183-1F4F-B614-D28B5D578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09277310-2BB5-704F-BFAD-82562B445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9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9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60" r:id="rId21"/>
    <p:sldLayoutId id="214748366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5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E045-3DA5-4E68-ADA0-02A022D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D85C-A812-48EA-80B1-B0C42DD8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285750">
              <a:buFontTx/>
              <a:buChar char="-"/>
            </a:pPr>
            <a:r>
              <a:rPr lang="en-US" sz="2000" dirty="0"/>
              <a:t>Staff from budget, finance, procurement and manager’s office to serve in oversight capacity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Programs/projects for approval in each category will come to the Board for approval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Monthly report to Board regarding programs/projects and use of funds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E6D6-7D40-46BF-BCC9-1132F9421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7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E676E2-484F-D04D-B79B-408A41EF4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22183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6330E8-3E04-0F48-9323-D512234F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4" y="3251164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November 15, 2021</a:t>
            </a:r>
            <a:endParaRPr lang="en-US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E3291-D0C0-9B48-8EE9-0D918428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2" y="884829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 sz="8000" dirty="0"/>
              <a:t>Rescue Plan Act Funding Allocations</a:t>
            </a:r>
          </a:p>
        </p:txBody>
      </p:sp>
    </p:spTree>
    <p:extLst>
      <p:ext uri="{BB962C8B-B14F-4D97-AF65-F5344CB8AC3E}">
        <p14:creationId xmlns:p14="http://schemas.microsoft.com/office/powerpoint/2010/main" val="151593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40DDC7-83DA-814D-B685-B8FB861B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Museo Sans 500" panose="02000000000000000000" pitchFamily="2" charset="77"/>
              </a:defRPr>
            </a:lvl1pPr>
          </a:lstStyle>
          <a:p>
            <a:fld id="{09277310-2BB5-704F-BFAD-82562B445095}" type="slidenum">
              <a:rPr lang="en-US" smtClean="0">
                <a:latin typeface="Century Gothic" panose="020B0502020202020204" pitchFamily="34" charset="0"/>
              </a:rPr>
              <a:pPr/>
              <a:t>3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407E64F-E421-3441-AA66-05BA9ADD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Funding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FD44-30F8-4095-836C-1D309070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Union County allocated $46.6 million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½ now and the remaining ½ in approximately 6-18 months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Funding Objectives: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Support urgent COVID-19 response efforts to continue to decrease spread of the virus and bring the pandemic under control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Replace lost public sector revenue to strengthen support for vital public services and help retain jobs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Support immediate economic stabilization for households and businesses 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Address systemic public health and economic challenges that have contributed to the inequal impact of the pandemic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Municipalities received funds directly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4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40DDC7-83DA-814D-B685-B8FB861BD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Museo Sans 500" panose="02000000000000000000" pitchFamily="2" charset="77"/>
              </a:defRPr>
            </a:lvl1pPr>
          </a:lstStyle>
          <a:p>
            <a:fld id="{09277310-2BB5-704F-BFAD-82562B445095}" type="slidenum">
              <a:rPr lang="en-US" smtClean="0">
                <a:latin typeface="Century Gothic" panose="020B0502020202020204" pitchFamily="34" charset="0"/>
              </a:rPr>
              <a:pPr/>
              <a:t>4</a:t>
            </a:fld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3407E64F-E421-3441-AA66-05BA9ADD2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Potential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FD44-30F8-4095-836C-1D309070D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Opportunities to leverage with municipal partners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Grant opportunities for small businesses/non-profits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Property tax relief 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Water, sewer, storm water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Broadband (state law restrictions)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Public health programs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Behavioral health programs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Very broad uses allowed …</a:t>
            </a:r>
          </a:p>
          <a:p>
            <a:pPr marL="285750" indent="-285750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897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D39D-7898-40CD-B7C5-8C73AA29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 Act Committee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C7D7-93C9-48E5-BAD2-5C68B7440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478942"/>
            <a:ext cx="3539126" cy="4802587"/>
          </a:xfrm>
        </p:spPr>
        <p:txBody>
          <a:bodyPr/>
          <a:lstStyle/>
          <a:p>
            <a:endParaRPr lang="en-US" sz="1600" dirty="0">
              <a:solidFill>
                <a:srgbClr val="5991C9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1160E-A285-4997-907D-F81E4D4D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217" y="1570048"/>
            <a:ext cx="3199508" cy="42561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C9D37-5DDC-46F8-B674-4095B217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93" y="1611589"/>
            <a:ext cx="2840169" cy="4167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821C3-33BB-43BE-B18A-CDDE36193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19" y="1614636"/>
            <a:ext cx="3482773" cy="43322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8C4A0-4051-4A74-93D9-A0C20A283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6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04E0-624B-444D-8CDC-F5760CBC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1AD5-32CF-421B-A5B5-C09837853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1825624"/>
            <a:ext cx="10918272" cy="4583967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COVID-19 Mitigation				9% Allocation; $4.5M</a:t>
            </a:r>
          </a:p>
          <a:p>
            <a:pPr lvl="1" indent="0">
              <a:buNone/>
            </a:pPr>
            <a:r>
              <a:rPr lang="en-US" sz="2900" dirty="0"/>
              <a:t>Fund COVID-19 mitigation efforts, medical expenses, behavioral healthcare, and certain public health and safety staff.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Strategic Investments in County Services	65% Allocation; $30M</a:t>
            </a:r>
          </a:p>
          <a:p>
            <a:pPr lvl="1" indent="0">
              <a:buNone/>
            </a:pPr>
            <a:r>
              <a:rPr lang="en-US" sz="2900" dirty="0"/>
              <a:t>Invest to improve access to clean drinking water, support vital wastewater and stormwater infrastructure.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Community and Economic Support		10% Allocation; $4.8M</a:t>
            </a:r>
          </a:p>
          <a:p>
            <a:pPr lvl="1" indent="0">
              <a:buNone/>
            </a:pPr>
            <a:r>
              <a:rPr lang="en-US" sz="2900" dirty="0"/>
              <a:t>Address negative economic and supply chain impacts to workers, families, small businesses, impacted industries, and County programs (library, park/recreation, food hub)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Administration				5% Allocation; $2.3M</a:t>
            </a:r>
          </a:p>
          <a:p>
            <a:pPr lvl="1" indent="0">
              <a:buNone/>
            </a:pPr>
            <a:r>
              <a:rPr lang="en-US" sz="2900" dirty="0"/>
              <a:t>Manage and coordinate use of funds to ensure transparency and public accountability while maintaining a robust documentation and compliance methodology. 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100" b="1" dirty="0"/>
              <a:t>Hold-Back					11% Allocation; $5M</a:t>
            </a:r>
          </a:p>
          <a:p>
            <a:pPr lvl="1" indent="0">
              <a:buNone/>
            </a:pPr>
            <a:r>
              <a:rPr lang="en-US" sz="2900" dirty="0"/>
              <a:t>Set aside as a contingency/reserve fund to provide flexibility over the period the funds are available to most appropriately respond to the changing regulatory, economic and public health environment brought on by the pandemic.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B520A-8D94-4FC4-A88D-43C27AFC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38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17DC15-F8CD-44AF-8541-A78B3C521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06964"/>
              </p:ext>
            </p:extLst>
          </p:nvPr>
        </p:nvGraphicFramePr>
        <p:xfrm>
          <a:off x="246185" y="1651651"/>
          <a:ext cx="11667401" cy="434392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41121">
                  <a:extLst>
                    <a:ext uri="{9D8B030D-6E8A-4147-A177-3AD203B41FA5}">
                      <a16:colId xmlns:a16="http://schemas.microsoft.com/office/drawing/2014/main" val="2495503233"/>
                    </a:ext>
                  </a:extLst>
                </a:gridCol>
                <a:gridCol w="768770">
                  <a:extLst>
                    <a:ext uri="{9D8B030D-6E8A-4147-A177-3AD203B41FA5}">
                      <a16:colId xmlns:a16="http://schemas.microsoft.com/office/drawing/2014/main" val="3756853494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910657462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2323903007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2330346444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3577141976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1001011850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2555462172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4281041292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3574631627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1403493082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1528888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1117600185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753539146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202210601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3565327913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913838865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808846725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4168012084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3488566586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1315019774"/>
                    </a:ext>
                  </a:extLst>
                </a:gridCol>
                <a:gridCol w="404833">
                  <a:extLst>
                    <a:ext uri="{9D8B030D-6E8A-4147-A177-3AD203B41FA5}">
                      <a16:colId xmlns:a16="http://schemas.microsoft.com/office/drawing/2014/main" val="1655743621"/>
                    </a:ext>
                  </a:extLst>
                </a:gridCol>
                <a:gridCol w="760850">
                  <a:extLst>
                    <a:ext uri="{9D8B030D-6E8A-4147-A177-3AD203B41FA5}">
                      <a16:colId xmlns:a16="http://schemas.microsoft.com/office/drawing/2014/main" val="3821779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312052"/>
                  </a:ext>
                </a:extLst>
              </a:tr>
              <a:tr h="40692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47255"/>
                  </a:ext>
                </a:extLst>
              </a:tr>
              <a:tr h="40692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Near Term Recovery</a:t>
                      </a:r>
                    </a:p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198218"/>
                  </a:ext>
                </a:extLst>
              </a:tr>
              <a:tr h="6103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Long Term Growth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43966"/>
                  </a:ext>
                </a:extLst>
              </a:tr>
              <a:tr h="29164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Ongoing</a:t>
                      </a:r>
                    </a:p>
                    <a:p>
                      <a:pPr algn="ctr"/>
                      <a:r>
                        <a:rPr lang="en-US" dirty="0"/>
                        <a:t>Support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547581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F4060482-E02D-42B3-8A88-4FB93F274DF9}"/>
              </a:ext>
            </a:extLst>
          </p:cNvPr>
          <p:cNvSpPr/>
          <p:nvPr/>
        </p:nvSpPr>
        <p:spPr>
          <a:xfrm>
            <a:off x="3612173" y="5413172"/>
            <a:ext cx="8055209" cy="38686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ADMINISTRATION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53C21D1-97CC-4782-8ABC-1CC8A516ABEA}"/>
              </a:ext>
            </a:extLst>
          </p:cNvPr>
          <p:cNvSpPr/>
          <p:nvPr/>
        </p:nvSpPr>
        <p:spPr>
          <a:xfrm>
            <a:off x="2576146" y="4862135"/>
            <a:ext cx="7763606" cy="38686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COVID-19 MITIGATION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D8754-4508-419E-AF5C-A74B5A109C6D}"/>
              </a:ext>
            </a:extLst>
          </p:cNvPr>
          <p:cNvSpPr/>
          <p:nvPr/>
        </p:nvSpPr>
        <p:spPr>
          <a:xfrm>
            <a:off x="3557947" y="4837052"/>
            <a:ext cx="3253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E17E4C-AC8C-4E13-832C-6945E4C07C6D}"/>
              </a:ext>
            </a:extLst>
          </p:cNvPr>
          <p:cNvSpPr/>
          <p:nvPr/>
        </p:nvSpPr>
        <p:spPr>
          <a:xfrm>
            <a:off x="10802808" y="4876797"/>
            <a:ext cx="3253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94495E-6914-47AE-A08E-0A533F75C730}"/>
              </a:ext>
            </a:extLst>
          </p:cNvPr>
          <p:cNvSpPr/>
          <p:nvPr/>
        </p:nvSpPr>
        <p:spPr>
          <a:xfrm>
            <a:off x="2866286" y="4839923"/>
            <a:ext cx="3253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4C3949-9AD5-410C-AFC5-2C4996EDD15B}"/>
              </a:ext>
            </a:extLst>
          </p:cNvPr>
          <p:cNvSpPr/>
          <p:nvPr/>
        </p:nvSpPr>
        <p:spPr>
          <a:xfrm>
            <a:off x="4262816" y="4824623"/>
            <a:ext cx="3253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11CE8A-067F-455C-8233-A21805AD469D}"/>
              </a:ext>
            </a:extLst>
          </p:cNvPr>
          <p:cNvSpPr/>
          <p:nvPr/>
        </p:nvSpPr>
        <p:spPr>
          <a:xfrm>
            <a:off x="9473716" y="4850409"/>
            <a:ext cx="3253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DA6EB53-8CEA-40F3-B9E3-04FFC717547D}"/>
              </a:ext>
            </a:extLst>
          </p:cNvPr>
          <p:cNvSpPr/>
          <p:nvPr/>
        </p:nvSpPr>
        <p:spPr>
          <a:xfrm>
            <a:off x="4712673" y="2607080"/>
            <a:ext cx="4614474" cy="38686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COMMUNITY &amp; ECONOMIC SUPPORT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6F45396-185D-4FC3-862C-D09AD4BB2959}"/>
              </a:ext>
            </a:extLst>
          </p:cNvPr>
          <p:cNvSpPr/>
          <p:nvPr/>
        </p:nvSpPr>
        <p:spPr>
          <a:xfrm>
            <a:off x="3883263" y="3771968"/>
            <a:ext cx="7124706" cy="386861"/>
          </a:xfrm>
          <a:prstGeom prst="rightArrow">
            <a:avLst/>
          </a:prstGeom>
          <a:solidFill>
            <a:srgbClr val="003C7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STRATEGIC INVESTMENTS IN COUNTY SERVICES</a:t>
            </a:r>
          </a:p>
        </p:txBody>
      </p:sp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E8691E14-9F9E-4A99-AC2A-6A723768E4CF}"/>
              </a:ext>
            </a:extLst>
          </p:cNvPr>
          <p:cNvSpPr/>
          <p:nvPr/>
        </p:nvSpPr>
        <p:spPr>
          <a:xfrm>
            <a:off x="3519106" y="6155147"/>
            <a:ext cx="244725" cy="217260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873DBF-11FD-4872-9EE3-0FE4CF2E97F5}"/>
              </a:ext>
            </a:extLst>
          </p:cNvPr>
          <p:cNvSpPr txBox="1"/>
          <p:nvPr/>
        </p:nvSpPr>
        <p:spPr>
          <a:xfrm>
            <a:off x="3763832" y="6119879"/>
            <a:ext cx="224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Receive 2</a:t>
            </a:r>
            <a:r>
              <a:rPr lang="en-US" sz="1400" baseline="30000" dirty="0"/>
              <a:t>nd</a:t>
            </a:r>
            <a:r>
              <a:rPr lang="en-US" sz="1400" dirty="0"/>
              <a:t> Tranche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1F040AC6-B3DB-41B9-81A1-1AE879844AFA}"/>
              </a:ext>
            </a:extLst>
          </p:cNvPr>
          <p:cNvSpPr/>
          <p:nvPr/>
        </p:nvSpPr>
        <p:spPr>
          <a:xfrm>
            <a:off x="7574548" y="6149290"/>
            <a:ext cx="263770" cy="23724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486B49-7E27-446E-A322-112CA3D11D84}"/>
              </a:ext>
            </a:extLst>
          </p:cNvPr>
          <p:cNvSpPr txBox="1"/>
          <p:nvPr/>
        </p:nvSpPr>
        <p:spPr>
          <a:xfrm>
            <a:off x="7819273" y="6114023"/>
            <a:ext cx="2249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funds obligated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83F39E-A3D7-44AF-98C3-FFCB51B1E076}"/>
              </a:ext>
            </a:extLst>
          </p:cNvPr>
          <p:cNvSpPr txBox="1"/>
          <p:nvPr/>
        </p:nvSpPr>
        <p:spPr>
          <a:xfrm>
            <a:off x="11145706" y="5968526"/>
            <a:ext cx="2249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funds </a:t>
            </a:r>
          </a:p>
          <a:p>
            <a:r>
              <a:rPr lang="en-US" sz="1400" dirty="0"/>
              <a:t>spent</a:t>
            </a:r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EBAD7F61-C627-4A84-8FD6-53182D3EB4D3}"/>
              </a:ext>
            </a:extLst>
          </p:cNvPr>
          <p:cNvSpPr/>
          <p:nvPr/>
        </p:nvSpPr>
        <p:spPr>
          <a:xfrm>
            <a:off x="10881936" y="6135166"/>
            <a:ext cx="263770" cy="237241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E38379-C521-4802-A12C-7E66770DC763}"/>
              </a:ext>
            </a:extLst>
          </p:cNvPr>
          <p:cNvSpPr txBox="1"/>
          <p:nvPr/>
        </p:nvSpPr>
        <p:spPr>
          <a:xfrm>
            <a:off x="9504484" y="5724128"/>
            <a:ext cx="232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Grant closeout activities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BEAECA-BCAC-437A-B175-D5DC21D71D63}"/>
              </a:ext>
            </a:extLst>
          </p:cNvPr>
          <p:cNvSpPr txBox="1"/>
          <p:nvPr/>
        </p:nvSpPr>
        <p:spPr>
          <a:xfrm>
            <a:off x="3538909" y="5744855"/>
            <a:ext cx="1896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Staff augmentation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A865DCEE-BD8E-41F8-8B5A-9F185C9F5EF3}"/>
              </a:ext>
            </a:extLst>
          </p:cNvPr>
          <p:cNvSpPr/>
          <p:nvPr/>
        </p:nvSpPr>
        <p:spPr>
          <a:xfrm>
            <a:off x="5401429" y="5762081"/>
            <a:ext cx="426406" cy="3077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4FC432-5A79-4233-9FAC-A5153FC6161D}"/>
              </a:ext>
            </a:extLst>
          </p:cNvPr>
          <p:cNvSpPr txBox="1"/>
          <p:nvPr/>
        </p:nvSpPr>
        <p:spPr>
          <a:xfrm>
            <a:off x="5890099" y="5738598"/>
            <a:ext cx="336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Monitoring, compliance, reporting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BB38EC6-B83E-4390-B5FB-3FCEEF91C866}"/>
              </a:ext>
            </a:extLst>
          </p:cNvPr>
          <p:cNvSpPr/>
          <p:nvPr/>
        </p:nvSpPr>
        <p:spPr>
          <a:xfrm>
            <a:off x="9069300" y="5737557"/>
            <a:ext cx="426406" cy="3077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40B42E52-6A51-4DA2-8F21-EE63338D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918272" cy="1325563"/>
          </a:xfrm>
        </p:spPr>
        <p:txBody>
          <a:bodyPr/>
          <a:lstStyle/>
          <a:p>
            <a:r>
              <a:rPr lang="en-US" dirty="0"/>
              <a:t>High-Level Implementation Timeframe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FF7F36-DB1F-46FE-9F3A-088142C4BC79}"/>
              </a:ext>
            </a:extLst>
          </p:cNvPr>
          <p:cNvSpPr txBox="1"/>
          <p:nvPr/>
        </p:nvSpPr>
        <p:spPr>
          <a:xfrm>
            <a:off x="9718097" y="4192040"/>
            <a:ext cx="232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Construction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E63A10-2138-4B31-BD64-BC00E2A7C747}"/>
              </a:ext>
            </a:extLst>
          </p:cNvPr>
          <p:cNvSpPr txBox="1"/>
          <p:nvPr/>
        </p:nvSpPr>
        <p:spPr>
          <a:xfrm>
            <a:off x="3861714" y="4202936"/>
            <a:ext cx="294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Planning, design, contracting 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FECD8B4-610A-4D90-8F2E-48D80DA3B98F}"/>
              </a:ext>
            </a:extLst>
          </p:cNvPr>
          <p:cNvSpPr/>
          <p:nvPr/>
        </p:nvSpPr>
        <p:spPr>
          <a:xfrm>
            <a:off x="6658399" y="4202935"/>
            <a:ext cx="426406" cy="3077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B9D59A-0ABF-4747-B6CA-9EBD6ED1A4DE}"/>
              </a:ext>
            </a:extLst>
          </p:cNvPr>
          <p:cNvSpPr txBox="1"/>
          <p:nvPr/>
        </p:nvSpPr>
        <p:spPr>
          <a:xfrm>
            <a:off x="7127313" y="4196679"/>
            <a:ext cx="336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Permitting, acquisition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98CD279-5895-4AE2-A77C-73DBF86C8939}"/>
              </a:ext>
            </a:extLst>
          </p:cNvPr>
          <p:cNvSpPr/>
          <p:nvPr/>
        </p:nvSpPr>
        <p:spPr>
          <a:xfrm>
            <a:off x="9282180" y="4196341"/>
            <a:ext cx="426406" cy="3077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9D93192-4C93-41CC-87E4-400F0E4F278B}"/>
              </a:ext>
            </a:extLst>
          </p:cNvPr>
          <p:cNvSpPr txBox="1"/>
          <p:nvPr/>
        </p:nvSpPr>
        <p:spPr>
          <a:xfrm>
            <a:off x="4862127" y="2993797"/>
            <a:ext cx="2941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Planning, contracting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DC43DE76-EAEF-47DF-85E1-B42D423DC289}"/>
              </a:ext>
            </a:extLst>
          </p:cNvPr>
          <p:cNvSpPr/>
          <p:nvPr/>
        </p:nvSpPr>
        <p:spPr>
          <a:xfrm>
            <a:off x="6982175" y="2993796"/>
            <a:ext cx="426406" cy="3077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DBB0E4-4262-408A-AD65-F154B8D1F802}"/>
              </a:ext>
            </a:extLst>
          </p:cNvPr>
          <p:cNvSpPr txBox="1"/>
          <p:nvPr/>
        </p:nvSpPr>
        <p:spPr>
          <a:xfrm>
            <a:off x="7452549" y="2987540"/>
            <a:ext cx="336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Reimbursement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46B1012-16F0-44B4-92D3-59FDA13F7483}"/>
              </a:ext>
            </a:extLst>
          </p:cNvPr>
          <p:cNvSpPr txBox="1"/>
          <p:nvPr/>
        </p:nvSpPr>
        <p:spPr>
          <a:xfrm>
            <a:off x="3612174" y="5185082"/>
            <a:ext cx="502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COVID-19 related expenditures reimbursed as needed </a:t>
            </a:r>
          </a:p>
        </p:txBody>
      </p:sp>
      <p:sp>
        <p:nvSpPr>
          <p:cNvPr id="50" name="Slide Number Placeholder 49">
            <a:extLst>
              <a:ext uri="{FF2B5EF4-FFF2-40B4-BE49-F238E27FC236}">
                <a16:creationId xmlns:a16="http://schemas.microsoft.com/office/drawing/2014/main" id="{D71B9214-23F9-42FC-90F4-BABCA795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57D2EC-346E-44E1-8112-E038247B40EA}"/>
              </a:ext>
            </a:extLst>
          </p:cNvPr>
          <p:cNvSpPr/>
          <p:nvPr/>
        </p:nvSpPr>
        <p:spPr>
          <a:xfrm>
            <a:off x="8019998" y="4856822"/>
            <a:ext cx="3253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7E5201F-29B6-4604-818C-0D36915CDF62}"/>
              </a:ext>
            </a:extLst>
          </p:cNvPr>
          <p:cNvSpPr/>
          <p:nvPr/>
        </p:nvSpPr>
        <p:spPr>
          <a:xfrm>
            <a:off x="8787887" y="4839238"/>
            <a:ext cx="325316" cy="386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52C5-6F68-436D-8680-8F45EA87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AB718-BADD-49D3-9A2F-134D5E09F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2200" dirty="0"/>
              <a:t>Rules are not final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Ongoing congressional efforts</a:t>
            </a:r>
          </a:p>
          <a:p>
            <a:pPr marL="285750" indent="-285750">
              <a:buFontTx/>
              <a:buChar char="-"/>
            </a:pPr>
            <a:r>
              <a:rPr lang="en-US" sz="2200" dirty="0"/>
              <a:t>Lack of State budget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06794-0C74-45F0-A918-3825C0C4D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9B-E592-429D-8FB2-045D5635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2FEFD-AA0A-4134-B0E2-CC1A0E23D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2200" dirty="0"/>
              <a:t>Internal Support/Governance Structure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Will be important to make funding decisions that clearly follow Treasury guidelines</a:t>
            </a:r>
          </a:p>
          <a:p>
            <a:pPr marL="971550" lvl="1" indent="-285750">
              <a:buFontTx/>
              <a:buChar char="-"/>
            </a:pPr>
            <a:r>
              <a:rPr lang="en-US" sz="2000" dirty="0"/>
              <a:t>Rating agencies will evaluate a government’s use of the ARPA funds in formulating its credit opinion</a:t>
            </a:r>
          </a:p>
          <a:p>
            <a:pPr marL="1428750" lvl="2" indent="-285750">
              <a:buFontTx/>
              <a:buChar char="-"/>
            </a:pPr>
            <a:r>
              <a:rPr lang="en-US" sz="1600" dirty="0"/>
              <a:t>Will consider government’s level of reserves and structural budget balance, or efforts to return to structural balance, as part of their credit analysis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21116-0005-4A0A-B602-59965328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277310-2BB5-704F-BFAD-82562B445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E5149"/>
      </a:dk1>
      <a:lt1>
        <a:srgbClr val="FEFCFF"/>
      </a:lt1>
      <a:dk2>
        <a:srgbClr val="4E5149"/>
      </a:dk2>
      <a:lt2>
        <a:srgbClr val="FEFCFF"/>
      </a:lt2>
      <a:accent1>
        <a:srgbClr val="003C7C"/>
      </a:accent1>
      <a:accent2>
        <a:srgbClr val="4AAF4E"/>
      </a:accent2>
      <a:accent3>
        <a:srgbClr val="D69A2D"/>
      </a:accent3>
      <a:accent4>
        <a:srgbClr val="5A90C6"/>
      </a:accent4>
      <a:accent5>
        <a:srgbClr val="00562A"/>
      </a:accent5>
      <a:accent6>
        <a:srgbClr val="FFC600"/>
      </a:accent6>
      <a:hlink>
        <a:srgbClr val="00A3E0"/>
      </a:hlink>
      <a:folHlink>
        <a:srgbClr val="954F72"/>
      </a:folHlink>
    </a:clrScheme>
    <a:fontScheme name="UC Brand 2021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18308</TotalTime>
  <Words>581</Words>
  <Application>Microsoft Office PowerPoint</Application>
  <PresentationFormat>Widescreen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Rescue Plan Act Funding Allocations</vt:lpstr>
      <vt:lpstr>Funding Details</vt:lpstr>
      <vt:lpstr>Potential Uses</vt:lpstr>
      <vt:lpstr>Recovery Act Committee Recommendations</vt:lpstr>
      <vt:lpstr>Revised Recommendations</vt:lpstr>
      <vt:lpstr>High-Level Implementation Timeframe</vt:lpstr>
      <vt:lpstr>Uncertain Environment</vt:lpstr>
      <vt:lpstr>Next Steps  </vt:lpstr>
      <vt:lpstr>Governance Structure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Carter</dc:creator>
  <cp:lastModifiedBy>Clayton Voignier</cp:lastModifiedBy>
  <cp:revision>129</cp:revision>
  <cp:lastPrinted>2021-10-29T18:36:51Z</cp:lastPrinted>
  <dcterms:created xsi:type="dcterms:W3CDTF">2020-12-18T17:48:17Z</dcterms:created>
  <dcterms:modified xsi:type="dcterms:W3CDTF">2021-11-15T16:22:03Z</dcterms:modified>
</cp:coreProperties>
</file>