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82" r:id="rId3"/>
    <p:sldId id="319" r:id="rId4"/>
    <p:sldId id="315" r:id="rId5"/>
    <p:sldId id="313" r:id="rId6"/>
    <p:sldId id="320" r:id="rId7"/>
    <p:sldId id="321" r:id="rId8"/>
    <p:sldId id="323" r:id="rId9"/>
    <p:sldId id="324" r:id="rId10"/>
    <p:sldId id="266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>
          <p15:clr>
            <a:srgbClr val="A4A3A4"/>
          </p15:clr>
        </p15:guide>
        <p15:guide id="2" pos="4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oyd" initials="CB" lastIdx="0" clrIdx="0">
    <p:extLst>
      <p:ext uri="{19B8F6BF-5375-455C-9EA6-DF929625EA0E}">
        <p15:presenceInfo xmlns:p15="http://schemas.microsoft.com/office/powerpoint/2012/main" userId="S-1-5-21-4067413821-3808720991-3703539032-14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8EC"/>
    <a:srgbClr val="003C7C"/>
    <a:srgbClr val="4E5149"/>
    <a:srgbClr val="59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90" d="100"/>
          <a:sy n="90" d="100"/>
        </p:scale>
        <p:origin x="87" y="69"/>
      </p:cViewPr>
      <p:guideLst>
        <p:guide orient="horz" pos="1848"/>
        <p:guide pos="47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1"/>
    </p:cViewPr>
  </p:sorterViewPr>
  <p:notesViewPr>
    <p:cSldViewPr snapToGrid="0" snapToObjects="1">
      <p:cViewPr varScale="1">
        <p:scale>
          <a:sx n="78" d="100"/>
          <a:sy n="78" d="100"/>
        </p:scale>
        <p:origin x="969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92136"/>
        <c:axId val="294725296"/>
      </c:barChart>
      <c:catAx>
        <c:axId val="29469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725296"/>
        <c:crosses val="autoZero"/>
        <c:auto val="1"/>
        <c:lblAlgn val="ctr"/>
        <c:lblOffset val="100"/>
        <c:noMultiLvlLbl val="0"/>
      </c:catAx>
      <c:valAx>
        <c:axId val="29472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9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22000"/>
        <c:axId val="293870024"/>
      </c:barChart>
      <c:catAx>
        <c:axId val="2946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3870024"/>
        <c:crosses val="autoZero"/>
        <c:auto val="1"/>
        <c:lblAlgn val="ctr"/>
        <c:lblOffset val="100"/>
        <c:noMultiLvlLbl val="0"/>
      </c:catAx>
      <c:valAx>
        <c:axId val="29387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F131-40A6-4057-9E6D-B98013566E5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2FA9-C95C-402E-A783-EDD9FC55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82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61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2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BlankCover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E6DBAC-5442-BD4F-A31B-D7665379196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F24AB-A981-4342-A0C3-D97B055486D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810000" y="2286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20719458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5321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90663-73B0-0143-827D-3F0C226A348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126E6EE-8414-DD4F-AC05-556DBC2A55D1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3D80B-672E-4B4F-8482-D4778910F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971800"/>
            <a:ext cx="8229600" cy="914400"/>
          </a:xfr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Salutation!</a:t>
            </a:r>
          </a:p>
        </p:txBody>
      </p:sp>
    </p:spTree>
    <p:extLst>
      <p:ext uri="{BB962C8B-B14F-4D97-AF65-F5344CB8AC3E}">
        <p14:creationId xmlns:p14="http://schemas.microsoft.com/office/powerpoint/2010/main" val="318421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8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11072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0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1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F6DFF0-4AFB-2C44-B5FF-BBCA13B756A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76427"/>
            <a:ext cx="9601200" cy="23096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601199" cy="18192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EA5E7F5-6794-674E-8291-06E111C571D7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73490632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17596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816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11916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file:////Users/andygosendi/Desktop/UC_Image_BlankCover.p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E16D371-1750-8149-BC4A-5612A4B76270}"/>
              </a:ext>
            </a:extLst>
          </p:cNvPr>
          <p:cNvPicPr>
            <a:picLocks noChangeAspect="1"/>
          </p:cNvPicPr>
          <p:nvPr userDrawn="1"/>
        </p:nvPicPr>
        <p:blipFill>
          <a:blip r:embed="rId25" r:link="rId26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462E8-80CB-DA45-AB54-795F3D7C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1A4DA-9C55-CB4C-8709-290AF126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173A8E-4183-1F4F-B614-D28B5D578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9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60" r:id="rId21"/>
    <p:sldLayoutId id="214748366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330E8-3E04-0F48-9323-D512234F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4" y="3251164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February 7, 2022</a:t>
            </a:r>
            <a:endParaRPr lang="en-US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3291-D0C0-9B48-8EE9-0D918428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2" y="884829"/>
            <a:ext cx="9144000" cy="2387600"/>
          </a:xfrm>
        </p:spPr>
        <p:txBody>
          <a:bodyPr anchor="b">
            <a:normAutofit fontScale="90000"/>
          </a:bodyPr>
          <a:lstStyle/>
          <a:p>
            <a:r>
              <a:rPr lang="en-US" sz="8000" dirty="0"/>
              <a:t>Rescue Plan Act Funding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151593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676E2-484F-D04D-B79B-408A41EF4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2183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2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Funding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Union County allocated $46.6 million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½ now and the remaining ½ in Spring 2022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Funding Objectives: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urgent COVID-19 response efforts to continue to decrease spread of the virus and bring the pandemic under control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Replace lost public sector revenue to strengthen support for vital public services and help retain jobs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immediate economic stabilization for households and businesses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Address systemic public health and economic challenges that have contributed to the inequal impact of the pandemic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Municipalities received funds 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U.S. Treasury published final rule on January 6, 2022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Effective April 1, 2022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1</a:t>
            </a:r>
            <a:r>
              <a:rPr lang="en-US" sz="2200" baseline="30000" dirty="0"/>
              <a:t>st</a:t>
            </a:r>
            <a:r>
              <a:rPr lang="en-US" sz="2200" dirty="0"/>
              <a:t> Quarterly Project and Expenditure Report submitted on January 31,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52C5-6F68-436D-8680-8F45EA87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Still Uncertain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B718-BADD-49D3-9A2F-134D5E09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200" dirty="0"/>
              <a:t>Ongoing congressional efforts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Ex. Infrastructure bill passed, but no additional details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State budget passed, but no detailed instructions yet on available funding for local governments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06794-0C74-45F0-A918-3825C0C4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Approved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1AD5-32CF-421B-A5B5-C0983785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4"/>
            <a:ext cx="10918272" cy="458396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COVID-19 Mitigation				10% Allocation; $4.65M</a:t>
            </a:r>
          </a:p>
          <a:p>
            <a:pPr lvl="1" indent="0">
              <a:buNone/>
            </a:pPr>
            <a:r>
              <a:rPr lang="en-US" sz="2900" dirty="0"/>
              <a:t>Fund COVID-19 mitigation efforts, medical expenses, behavioral healthcare, and certain public health and safety staff.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Strategic Investments in County Services	70% Allocation; $32.55M</a:t>
            </a:r>
          </a:p>
          <a:p>
            <a:pPr lvl="1" indent="0">
              <a:buNone/>
            </a:pPr>
            <a:r>
              <a:rPr lang="en-US" sz="2900" dirty="0"/>
              <a:t>Invest to improve access to clean drinking water, support vital wastewater and stormwater infrastructure.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Community and Economic Support		10% Allocation; $4.65M</a:t>
            </a:r>
          </a:p>
          <a:p>
            <a:pPr lvl="1" indent="0">
              <a:buNone/>
            </a:pPr>
            <a:r>
              <a:rPr lang="en-US" sz="2900" dirty="0"/>
              <a:t>Address negative economic and supply chain impacts to workers, families, small businesses, impacted industries, and County programs (library, park/recreation, food hub)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Administration				5% Allocation; $2.325M</a:t>
            </a:r>
          </a:p>
          <a:p>
            <a:pPr lvl="1" indent="0">
              <a:buNone/>
            </a:pPr>
            <a:r>
              <a:rPr lang="en-US" sz="2900" dirty="0"/>
              <a:t>Manage and coordinate use of funds to ensure transparency and public accountability while maintaining a robust documentation and compliance methodology.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Hold-Back					5% Allocation; $2.325M</a:t>
            </a:r>
          </a:p>
          <a:p>
            <a:pPr lvl="1" indent="0">
              <a:buNone/>
            </a:pPr>
            <a:r>
              <a:rPr lang="en-US" sz="2900" dirty="0"/>
              <a:t>Set aside as a contingency/reserve fund to provide flexibility over the period the funds are available to most appropriately respond to the changing regulatory, economic and public health environment brought on by the pandemic.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520A-8D94-4FC4-A88D-43C27AFC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3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E083DA-7DFF-4755-8963-29777604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D6E2B6-9368-4497-B7D6-4274D327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Recommendations by Category</a:t>
            </a:r>
          </a:p>
        </p:txBody>
      </p:sp>
    </p:spTree>
    <p:extLst>
      <p:ext uri="{BB962C8B-B14F-4D97-AF65-F5344CB8AC3E}">
        <p14:creationId xmlns:p14="http://schemas.microsoft.com/office/powerpoint/2010/main" val="179025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COVID-19 Mitigation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A38A1A-2E33-4A54-80AE-31662280A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70544"/>
              </p:ext>
            </p:extLst>
          </p:nvPr>
        </p:nvGraphicFramePr>
        <p:xfrm>
          <a:off x="420688" y="1825625"/>
          <a:ext cx="1091882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481">
                  <a:extLst>
                    <a:ext uri="{9D8B030D-6E8A-4147-A177-3AD203B41FA5}">
                      <a16:colId xmlns:a16="http://schemas.microsoft.com/office/drawing/2014/main" val="2541628717"/>
                    </a:ext>
                  </a:extLst>
                </a:gridCol>
                <a:gridCol w="7640516">
                  <a:extLst>
                    <a:ext uri="{9D8B030D-6E8A-4147-A177-3AD203B41FA5}">
                      <a16:colId xmlns:a16="http://schemas.microsoft.com/office/drawing/2014/main" val="3101816705"/>
                    </a:ext>
                  </a:extLst>
                </a:gridCol>
                <a:gridCol w="1377827">
                  <a:extLst>
                    <a:ext uri="{9D8B030D-6E8A-4147-A177-3AD203B41FA5}">
                      <a16:colId xmlns:a16="http://schemas.microsoft.com/office/drawing/2014/main" val="185683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5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Health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Extend Non-County Funded Support for COVID-19 Response Staff (9 positions)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$2,117,062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Sheriff’s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 (4) Detention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$1,245,270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Sheriff’s Office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Whole Body Security Scanning for Arrestees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$159,000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4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Human Resources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 COVID-19 Screening for Employees (Vaccination Status and Testing)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$3,531,832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835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520A-8D94-4FC4-A88D-43C27AFC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E314F-3A3A-4518-B27E-116BEED7DF05}"/>
              </a:ext>
            </a:extLst>
          </p:cNvPr>
          <p:cNvSpPr txBox="1"/>
          <p:nvPr/>
        </p:nvSpPr>
        <p:spPr>
          <a:xfrm>
            <a:off x="420688" y="5550195"/>
            <a:ext cx="1098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recommended position costs represent phased funding approach to gradually increase the costs to either County funds or other grant funds </a:t>
            </a:r>
          </a:p>
        </p:txBody>
      </p:sp>
    </p:spTree>
    <p:extLst>
      <p:ext uri="{BB962C8B-B14F-4D97-AF65-F5344CB8AC3E}">
        <p14:creationId xmlns:p14="http://schemas.microsoft.com/office/powerpoint/2010/main" val="428885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Community and Economic Support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A38A1A-2E33-4A54-80AE-31662280A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075675"/>
              </p:ext>
            </p:extLst>
          </p:nvPr>
        </p:nvGraphicFramePr>
        <p:xfrm>
          <a:off x="420688" y="1825625"/>
          <a:ext cx="109188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758">
                  <a:extLst>
                    <a:ext uri="{9D8B030D-6E8A-4147-A177-3AD203B41FA5}">
                      <a16:colId xmlns:a16="http://schemas.microsoft.com/office/drawing/2014/main" val="2541628717"/>
                    </a:ext>
                  </a:extLst>
                </a:gridCol>
                <a:gridCol w="7271239">
                  <a:extLst>
                    <a:ext uri="{9D8B030D-6E8A-4147-A177-3AD203B41FA5}">
                      <a16:colId xmlns:a16="http://schemas.microsoft.com/office/drawing/2014/main" val="3101816705"/>
                    </a:ext>
                  </a:extLst>
                </a:gridCol>
                <a:gridCol w="1377827">
                  <a:extLst>
                    <a:ext uri="{9D8B030D-6E8A-4147-A177-3AD203B41FA5}">
                      <a16:colId xmlns:a16="http://schemas.microsoft.com/office/drawing/2014/main" val="185683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5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Library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Southwest Regional Library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$1,500,000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Public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Records Request Management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$40,542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86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$1,540,542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835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520A-8D94-4FC4-A88D-43C27AFC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8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Administration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A38A1A-2E33-4A54-80AE-31662280A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677427"/>
              </p:ext>
            </p:extLst>
          </p:nvPr>
        </p:nvGraphicFramePr>
        <p:xfrm>
          <a:off x="420688" y="1825625"/>
          <a:ext cx="1091882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135">
                  <a:extLst>
                    <a:ext uri="{9D8B030D-6E8A-4147-A177-3AD203B41FA5}">
                      <a16:colId xmlns:a16="http://schemas.microsoft.com/office/drawing/2014/main" val="2541628717"/>
                    </a:ext>
                  </a:extLst>
                </a:gridCol>
                <a:gridCol w="7244862">
                  <a:extLst>
                    <a:ext uri="{9D8B030D-6E8A-4147-A177-3AD203B41FA5}">
                      <a16:colId xmlns:a16="http://schemas.microsoft.com/office/drawing/2014/main" val="3101816705"/>
                    </a:ext>
                  </a:extLst>
                </a:gridCol>
                <a:gridCol w="1377827">
                  <a:extLst>
                    <a:ext uri="{9D8B030D-6E8A-4147-A177-3AD203B41FA5}">
                      <a16:colId xmlns:a16="http://schemas.microsoft.com/office/drawing/2014/main" val="18568327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95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 Manager’s Office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Disaster Recovery Manager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$581,535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5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Grants Accountant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$418,786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4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Procurement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Procurement Specialist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$427,490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04104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Total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$1,427,811</a:t>
                      </a:r>
                    </a:p>
                  </a:txBody>
                  <a:tcP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5835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520A-8D94-4FC4-A88D-43C27AFC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F811AE-5E62-4914-8942-574B0FB9AF96}"/>
              </a:ext>
            </a:extLst>
          </p:cNvPr>
          <p:cNvSpPr txBox="1"/>
          <p:nvPr/>
        </p:nvSpPr>
        <p:spPr>
          <a:xfrm>
            <a:off x="420688" y="5550195"/>
            <a:ext cx="1098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*All recommended position costs represent phased funding approach to gradually increase the costs to either County funds or other grant funds </a:t>
            </a:r>
          </a:p>
        </p:txBody>
      </p:sp>
    </p:spTree>
    <p:extLst>
      <p:ext uri="{BB962C8B-B14F-4D97-AF65-F5344CB8AC3E}">
        <p14:creationId xmlns:p14="http://schemas.microsoft.com/office/powerpoint/2010/main" val="862605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E5149"/>
      </a:dk1>
      <a:lt1>
        <a:srgbClr val="FEFCFF"/>
      </a:lt1>
      <a:dk2>
        <a:srgbClr val="4E5149"/>
      </a:dk2>
      <a:lt2>
        <a:srgbClr val="FEFCFF"/>
      </a:lt2>
      <a:accent1>
        <a:srgbClr val="003C7C"/>
      </a:accent1>
      <a:accent2>
        <a:srgbClr val="4AAF4E"/>
      </a:accent2>
      <a:accent3>
        <a:srgbClr val="D69A2D"/>
      </a:accent3>
      <a:accent4>
        <a:srgbClr val="5A90C6"/>
      </a:accent4>
      <a:accent5>
        <a:srgbClr val="00562A"/>
      </a:accent5>
      <a:accent6>
        <a:srgbClr val="FFC600"/>
      </a:accent6>
      <a:hlink>
        <a:srgbClr val="00A3E0"/>
      </a:hlink>
      <a:folHlink>
        <a:srgbClr val="954F72"/>
      </a:folHlink>
    </a:clrScheme>
    <a:fontScheme name="UC Brand 202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18665</TotalTime>
  <Words>661</Words>
  <Application>Microsoft Office PowerPoint</Application>
  <PresentationFormat>Widescreen</PresentationFormat>
  <Paragraphs>126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Office Theme</vt:lpstr>
      <vt:lpstr>Rescue Plan Act Funding Recommendations</vt:lpstr>
      <vt:lpstr>Funding Details</vt:lpstr>
      <vt:lpstr>Recent Developments</vt:lpstr>
      <vt:lpstr>Still Uncertain Environment</vt:lpstr>
      <vt:lpstr>Current Approved Allocation</vt:lpstr>
      <vt:lpstr>Funding Recommendations by Category</vt:lpstr>
      <vt:lpstr>COVID-19 Mitigation</vt:lpstr>
      <vt:lpstr>Community and Economic Support</vt:lpstr>
      <vt:lpstr>Administration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Carter</dc:creator>
  <cp:lastModifiedBy>Clayton Voignier</cp:lastModifiedBy>
  <cp:revision>146</cp:revision>
  <cp:lastPrinted>2021-11-15T18:53:25Z</cp:lastPrinted>
  <dcterms:created xsi:type="dcterms:W3CDTF">2020-12-18T17:48:17Z</dcterms:created>
  <dcterms:modified xsi:type="dcterms:W3CDTF">2022-02-11T18:44:26Z</dcterms:modified>
</cp:coreProperties>
</file>